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4.xml" ContentType="application/vnd.openxmlformats-officedocument.theme+xml"/>
  <Override PartName="/ppt/theme/themeOverride1.xml" ContentType="application/vnd.openxmlformats-officedocument.themeOverrid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5" r:id="rId1"/>
    <p:sldMasterId id="2147484170" r:id="rId2"/>
    <p:sldMasterId id="2147484172" r:id="rId3"/>
    <p:sldMasterId id="2147484196" r:id="rId4"/>
    <p:sldMasterId id="2147484208" r:id="rId5"/>
    <p:sldMasterId id="2147484221" r:id="rId6"/>
    <p:sldMasterId id="2147484247" r:id="rId7"/>
    <p:sldMasterId id="2147484253" r:id="rId8"/>
    <p:sldMasterId id="2147484267" r:id="rId9"/>
    <p:sldMasterId id="2147484271" r:id="rId10"/>
    <p:sldMasterId id="2147484273" r:id="rId11"/>
    <p:sldMasterId id="2147484277" r:id="rId12"/>
    <p:sldMasterId id="2147484285" r:id="rId13"/>
    <p:sldMasterId id="2147484288" r:id="rId14"/>
  </p:sldMasterIdLst>
  <p:notesMasterIdLst>
    <p:notesMasterId r:id="rId32"/>
  </p:notesMasterIdLst>
  <p:handoutMasterIdLst>
    <p:handoutMasterId r:id="rId33"/>
  </p:handoutMasterIdLst>
  <p:sldIdLst>
    <p:sldId id="1284" r:id="rId15"/>
    <p:sldId id="305" r:id="rId16"/>
    <p:sldId id="15611" r:id="rId17"/>
    <p:sldId id="1225" r:id="rId18"/>
    <p:sldId id="1172" r:id="rId19"/>
    <p:sldId id="15614" r:id="rId20"/>
    <p:sldId id="15615" r:id="rId21"/>
    <p:sldId id="15616" r:id="rId22"/>
    <p:sldId id="15617" r:id="rId23"/>
    <p:sldId id="1190" r:id="rId24"/>
    <p:sldId id="15610" r:id="rId25"/>
    <p:sldId id="15305" r:id="rId26"/>
    <p:sldId id="15345" r:id="rId27"/>
    <p:sldId id="15317" r:id="rId28"/>
    <p:sldId id="15347" r:id="rId29"/>
    <p:sldId id="15337" r:id="rId30"/>
    <p:sldId id="1185" r:id="rId31"/>
  </p:sldIdLst>
  <p:sldSz cx="12192000" cy="6858000"/>
  <p:notesSz cx="6797675" cy="992663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12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b="1" u="sng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663" userDrawn="1">
          <p15:clr>
            <a:srgbClr val="A4A3A4"/>
          </p15:clr>
        </p15:guide>
        <p15:guide id="6" pos="1708" userDrawn="1">
          <p15:clr>
            <a:srgbClr val="A4A3A4"/>
          </p15:clr>
        </p15:guide>
        <p15:guide id="8" orient="horz" pos="4042" userDrawn="1">
          <p15:clr>
            <a:srgbClr val="A4A3A4"/>
          </p15:clr>
        </p15:guide>
        <p15:guide id="10" orient="horz" pos="2455" userDrawn="1">
          <p15:clr>
            <a:srgbClr val="A4A3A4"/>
          </p15:clr>
        </p15:guide>
        <p15:guide id="14" pos="1980" userDrawn="1">
          <p15:clr>
            <a:srgbClr val="A4A3A4"/>
          </p15:clr>
        </p15:guide>
        <p15:guide id="15" orient="horz" pos="3430" userDrawn="1">
          <p15:clr>
            <a:srgbClr val="A4A3A4"/>
          </p15:clr>
        </p15:guide>
        <p15:guide id="16" orient="horz" pos="1185" userDrawn="1">
          <p15:clr>
            <a:srgbClr val="A4A3A4"/>
          </p15:clr>
        </p15:guide>
        <p15:guide id="17" pos="4903" userDrawn="1">
          <p15:clr>
            <a:srgbClr val="A4A3A4"/>
          </p15:clr>
        </p15:guide>
        <p15:guide id="18" orient="horz" pos="3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4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CAMPOS MARINE" initials="ACM" lastIdx="3" clrIdx="0">
    <p:extLst>
      <p:ext uri="{19B8F6BF-5375-455C-9EA6-DF929625EA0E}">
        <p15:presenceInfo xmlns:p15="http://schemas.microsoft.com/office/powerpoint/2012/main" userId="S-1-5-21-959469044-440081213-4547331-398178" providerId="AD"/>
      </p:ext>
    </p:extLst>
  </p:cmAuthor>
  <p:cmAuthor id="2" name="JOSEP MESTRES DOMENECH" initials="JMD" lastIdx="5" clrIdx="1">
    <p:extLst>
      <p:ext uri="{19B8F6BF-5375-455C-9EA6-DF929625EA0E}">
        <p15:presenceInfo xmlns:p15="http://schemas.microsoft.com/office/powerpoint/2012/main" userId="S-1-5-21-959469044-440081213-4547331-323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DF0"/>
    <a:srgbClr val="009AD8"/>
    <a:srgbClr val="DBEEF4"/>
    <a:srgbClr val="012350"/>
    <a:srgbClr val="E46C0A"/>
    <a:srgbClr val="FDEADA"/>
    <a:srgbClr val="93CDDD"/>
    <a:srgbClr val="4A7BB3"/>
    <a:srgbClr val="CDE8EF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6" autoAdjust="0"/>
    <p:restoredTop sz="93372" autoAdjust="0"/>
  </p:normalViewPr>
  <p:slideViewPr>
    <p:cSldViewPr snapToGrid="0">
      <p:cViewPr varScale="1">
        <p:scale>
          <a:sx n="62" d="100"/>
          <a:sy n="62" d="100"/>
        </p:scale>
        <p:origin x="704" y="52"/>
      </p:cViewPr>
      <p:guideLst>
        <p:guide orient="horz" pos="663"/>
        <p:guide pos="1708"/>
        <p:guide orient="horz" pos="4042"/>
        <p:guide orient="horz" pos="2455"/>
        <p:guide pos="1980"/>
        <p:guide orient="horz" pos="3430"/>
        <p:guide orient="horz" pos="1185"/>
        <p:guide pos="4903"/>
        <p:guide orient="horz" pos="3789"/>
      </p:guideLst>
    </p:cSldViewPr>
  </p:slideViewPr>
  <p:outlineViewPr>
    <p:cViewPr>
      <p:scale>
        <a:sx n="33" d="100"/>
        <a:sy n="33" d="100"/>
      </p:scale>
      <p:origin x="0" y="87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202" y="-114"/>
      </p:cViewPr>
      <p:guideLst>
        <p:guide orient="horz" pos="3149"/>
        <p:guide pos="2164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88" cy="49664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817" y="0"/>
            <a:ext cx="2946288" cy="49664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2D4D5AB-7656-4C9C-A56B-ACDD078E5CD6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428414"/>
            <a:ext cx="2946288" cy="49664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817" y="9428414"/>
            <a:ext cx="2946288" cy="49664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508CD430-B34D-4D1C-87E8-B7CE3C24A32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850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44813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3" tIns="45540" rIns="91083" bIns="4554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 u="none" dirty="0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3"/>
            <a:ext cx="2944812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3" tIns="45540" rIns="91083" bIns="4554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 u="none" dirty="0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9300"/>
            <a:ext cx="6607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6" y="4716466"/>
            <a:ext cx="49879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3" tIns="45540" rIns="91083" bIns="45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750"/>
            <a:ext cx="2944813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3" tIns="45540" rIns="91083" bIns="45540" numCol="1" anchor="b" anchorCtr="0" compatLnSpc="1">
            <a:prstTxWarp prst="textNoShape">
              <a:avLst/>
            </a:prstTxWarp>
          </a:bodyPr>
          <a:lstStyle>
            <a:lvl1pPr eaLnBrk="0" hangingPunct="0">
              <a:defRPr b="0" u="none" dirty="0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3" tIns="45540" rIns="91083" bIns="4554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 u="none">
                <a:latin typeface="Arial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5E75C76-0EF6-4FFC-B592-030248704CBC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7317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75C76-0EF6-4FFC-B592-030248704CBC}" type="slidenum">
              <a:rPr lang="es-ES_tradnl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s-ES_trad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7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9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1" y="924721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06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 bwMode="auto">
          <a:xfrm>
            <a:off x="0" y="1210735"/>
            <a:ext cx="12192000" cy="52662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">
              <a:solidFill>
                <a:prstClr val="black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1" y="924721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47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3021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Rectángulo"/>
          <p:cNvSpPr/>
          <p:nvPr userDrawn="1"/>
        </p:nvSpPr>
        <p:spPr bwMode="auto">
          <a:xfrm>
            <a:off x="0" y="925284"/>
            <a:ext cx="12192000" cy="5520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525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666751" y="1714503"/>
            <a:ext cx="10858500" cy="4500563"/>
          </a:xfrm>
        </p:spPr>
        <p:txBody>
          <a:bodyPr/>
          <a:lstStyle>
            <a:lvl1pPr>
              <a:defRPr sz="1300">
                <a:solidFill>
                  <a:srgbClr val="333333"/>
                </a:solidFill>
              </a:defRPr>
            </a:lvl1pPr>
            <a:lvl2pPr>
              <a:defRPr sz="1300">
                <a:solidFill>
                  <a:srgbClr val="333333"/>
                </a:solidFill>
              </a:defRPr>
            </a:lvl2pPr>
            <a:lvl3pPr>
              <a:defRPr sz="1300">
                <a:solidFill>
                  <a:srgbClr val="333333"/>
                </a:solidFill>
              </a:defRPr>
            </a:lvl3pPr>
            <a:lvl4pPr>
              <a:defRPr sz="1300">
                <a:solidFill>
                  <a:srgbClr val="333333"/>
                </a:solidFill>
              </a:defRPr>
            </a:lvl4pPr>
            <a:lvl5pPr>
              <a:defRPr sz="1300">
                <a:solidFill>
                  <a:srgbClr val="333333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277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2 blocs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 userDrawn="1"/>
        </p:nvSpPr>
        <p:spPr bwMode="auto">
          <a:xfrm>
            <a:off x="6225701" y="925018"/>
            <a:ext cx="5672841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hangingPunct="0">
              <a:defRPr/>
            </a:pPr>
            <a:endParaRPr lang="ca-ES" b="0" u="none" kern="0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 userDrawn="1"/>
        </p:nvSpPr>
        <p:spPr bwMode="auto">
          <a:xfrm>
            <a:off x="304800" y="925018"/>
            <a:ext cx="571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hangingPunct="0">
              <a:defRPr/>
            </a:pPr>
            <a:endParaRPr lang="ca-ES" b="0" u="none" kern="0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4800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1</a:t>
            </a:r>
            <a:endParaRPr lang="es-ES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314251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2</a:t>
            </a:r>
            <a:endParaRPr lang="es-ES" dirty="0"/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6016105" y="925016"/>
            <a:ext cx="209596" cy="5565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" b="0" baseline="3000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830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ntilla_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6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1 bloc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304800" y="1295400"/>
            <a:ext cx="11606400" cy="5181600"/>
          </a:xfrm>
          <a:prstGeom prst="rect">
            <a:avLst/>
          </a:prstGeom>
          <a:solidFill>
            <a:srgbClr val="F2F4F6"/>
          </a:solidFill>
          <a:ln w="127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ca-ES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383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 bwMode="auto">
          <a:xfrm>
            <a:off x="0" y="0"/>
            <a:ext cx="12192000" cy="6511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213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 bwMode="auto">
          <a:xfrm>
            <a:off x="0" y="1390650"/>
            <a:ext cx="12192000" cy="5094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048000" y="663220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9506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ixaBank_16:9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8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55076AE-365E-401C-96B6-DE91CEF4285F}" type="datetime1">
              <a:rPr lang="es-ES_tradnl" smtClean="0"/>
              <a:pPr>
                <a:defRPr/>
              </a:pPr>
              <a:t>22/11/2022</a:t>
            </a:fld>
            <a:endParaRPr lang="es-ES_trad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63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rca Caixa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10243" y="539296"/>
            <a:ext cx="11585121" cy="40776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009ED5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la </a:t>
            </a:r>
            <a:r>
              <a:rPr lang="es-ES" dirty="0" err="1"/>
              <a:t>diapositva</a:t>
            </a:r>
            <a:endParaRPr lang="es-ES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310242" y="6508957"/>
            <a:ext cx="7653887" cy="34904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Fuente: CaixaBank Research, a partir de datos internos</a:t>
            </a:r>
          </a:p>
        </p:txBody>
      </p:sp>
    </p:spTree>
    <p:extLst>
      <p:ext uri="{BB962C8B-B14F-4D97-AF65-F5344CB8AC3E}">
        <p14:creationId xmlns:p14="http://schemas.microsoft.com/office/powerpoint/2010/main" val="6847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0" y="924719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182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661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Rectángulo"/>
          <p:cNvSpPr/>
          <p:nvPr userDrawn="1"/>
        </p:nvSpPr>
        <p:spPr bwMode="auto">
          <a:xfrm>
            <a:off x="0" y="925284"/>
            <a:ext cx="12192000" cy="5520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391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666751" y="1714501"/>
            <a:ext cx="10858500" cy="4500563"/>
          </a:xfrm>
        </p:spPr>
        <p:txBody>
          <a:bodyPr/>
          <a:lstStyle>
            <a:lvl1pPr>
              <a:defRPr sz="1300">
                <a:solidFill>
                  <a:srgbClr val="333333"/>
                </a:solidFill>
              </a:defRPr>
            </a:lvl1pPr>
            <a:lvl2pPr>
              <a:defRPr sz="1300">
                <a:solidFill>
                  <a:srgbClr val="333333"/>
                </a:solidFill>
              </a:defRPr>
            </a:lvl2pPr>
            <a:lvl3pPr>
              <a:defRPr sz="1300">
                <a:solidFill>
                  <a:srgbClr val="333333"/>
                </a:solidFill>
              </a:defRPr>
            </a:lvl3pPr>
            <a:lvl4pPr>
              <a:defRPr sz="1300">
                <a:solidFill>
                  <a:srgbClr val="333333"/>
                </a:solidFill>
              </a:defRPr>
            </a:lvl4pPr>
            <a:lvl5pPr>
              <a:defRPr sz="1300">
                <a:solidFill>
                  <a:srgbClr val="333333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49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2 blocs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 userDrawn="1"/>
        </p:nvSpPr>
        <p:spPr bwMode="auto">
          <a:xfrm>
            <a:off x="6225700" y="925016"/>
            <a:ext cx="5672841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hangingPunct="0">
              <a:defRPr/>
            </a:pPr>
            <a:endParaRPr lang="ca-ES" b="0" u="none" kern="0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 userDrawn="1"/>
        </p:nvSpPr>
        <p:spPr bwMode="auto">
          <a:xfrm>
            <a:off x="304800" y="925016"/>
            <a:ext cx="571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hangingPunct="0">
              <a:defRPr/>
            </a:pPr>
            <a:endParaRPr lang="ca-ES" b="0" u="none" kern="0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4800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1</a:t>
            </a:r>
            <a:endParaRPr lang="es-ES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314251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2</a:t>
            </a:r>
            <a:endParaRPr lang="es-ES" dirty="0"/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6016104" y="925016"/>
            <a:ext cx="209596" cy="5565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" b="0" baseline="3000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8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ntilla_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902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1 bloc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304800" y="1295400"/>
            <a:ext cx="11606400" cy="5181600"/>
          </a:xfrm>
          <a:prstGeom prst="rect">
            <a:avLst/>
          </a:prstGeom>
          <a:solidFill>
            <a:srgbClr val="F2F4F6"/>
          </a:solidFill>
          <a:ln w="127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ca-ES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424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 bwMode="auto">
          <a:xfrm>
            <a:off x="0" y="0"/>
            <a:ext cx="12192000" cy="6511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7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1" y="924721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769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124865" y="547772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Rectángulo"/>
          <p:cNvSpPr/>
          <p:nvPr userDrawn="1"/>
        </p:nvSpPr>
        <p:spPr bwMode="auto">
          <a:xfrm>
            <a:off x="0" y="925284"/>
            <a:ext cx="12192000" cy="5520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sz="1200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89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 bwMode="auto">
          <a:xfrm>
            <a:off x="0" y="1210735"/>
            <a:ext cx="12192000" cy="52662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">
              <a:solidFill>
                <a:prstClr val="black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1" y="924721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729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39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Rectángulo"/>
          <p:cNvSpPr/>
          <p:nvPr userDrawn="1"/>
        </p:nvSpPr>
        <p:spPr bwMode="auto">
          <a:xfrm>
            <a:off x="0" y="925284"/>
            <a:ext cx="12192000" cy="5520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668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666751" y="1714503"/>
            <a:ext cx="10858500" cy="4500563"/>
          </a:xfrm>
        </p:spPr>
        <p:txBody>
          <a:bodyPr/>
          <a:lstStyle>
            <a:lvl1pPr>
              <a:defRPr sz="1300">
                <a:solidFill>
                  <a:srgbClr val="333333"/>
                </a:solidFill>
              </a:defRPr>
            </a:lvl1pPr>
            <a:lvl2pPr>
              <a:defRPr sz="1300">
                <a:solidFill>
                  <a:srgbClr val="333333"/>
                </a:solidFill>
              </a:defRPr>
            </a:lvl2pPr>
            <a:lvl3pPr>
              <a:defRPr sz="1300">
                <a:solidFill>
                  <a:srgbClr val="333333"/>
                </a:solidFill>
              </a:defRPr>
            </a:lvl3pPr>
            <a:lvl4pPr>
              <a:defRPr sz="1300">
                <a:solidFill>
                  <a:srgbClr val="333333"/>
                </a:solidFill>
              </a:defRPr>
            </a:lvl4pPr>
            <a:lvl5pPr>
              <a:defRPr sz="1300">
                <a:solidFill>
                  <a:srgbClr val="333333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630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2 blocs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 userDrawn="1"/>
        </p:nvSpPr>
        <p:spPr bwMode="auto">
          <a:xfrm>
            <a:off x="6225701" y="925018"/>
            <a:ext cx="5672841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hangingPunct="0">
              <a:defRPr/>
            </a:pPr>
            <a:endParaRPr lang="ca-ES" b="0" u="none" kern="0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 userDrawn="1"/>
        </p:nvSpPr>
        <p:spPr bwMode="auto">
          <a:xfrm>
            <a:off x="304800" y="925018"/>
            <a:ext cx="571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hangingPunct="0">
              <a:defRPr/>
            </a:pPr>
            <a:endParaRPr lang="ca-ES" b="0" u="none" kern="0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4800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1</a:t>
            </a:r>
            <a:endParaRPr lang="es-ES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314251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2</a:t>
            </a:r>
            <a:endParaRPr lang="es-ES" dirty="0"/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6016105" y="925016"/>
            <a:ext cx="209596" cy="5565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" b="0" baseline="3000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57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ntilla_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875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1 bloc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304800" y="1295400"/>
            <a:ext cx="11606400" cy="5181600"/>
          </a:xfrm>
          <a:prstGeom prst="rect">
            <a:avLst/>
          </a:prstGeom>
          <a:solidFill>
            <a:srgbClr val="F2F4F6"/>
          </a:solidFill>
          <a:ln w="127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ca-ES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156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 bwMode="auto">
          <a:xfrm>
            <a:off x="0" y="0"/>
            <a:ext cx="12192000" cy="6511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112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 bwMode="auto">
          <a:xfrm>
            <a:off x="0" y="1390650"/>
            <a:ext cx="12192000" cy="5094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048000" y="663220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416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 bwMode="auto">
          <a:xfrm>
            <a:off x="0" y="1390650"/>
            <a:ext cx="12192000" cy="5094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048000" y="663220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05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en blanc per gràfics conjun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3"/>
          </p:nvPr>
        </p:nvSpPr>
        <p:spPr>
          <a:xfrm>
            <a:off x="10143069" y="6515100"/>
            <a:ext cx="1253067" cy="166688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 b="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E9C5A6C-A74F-40D1-8F85-C7BB61BF35F8}" type="datetime1">
              <a:rPr lang="es-ES_tradnl" smtClean="0"/>
              <a:pPr>
                <a:defRPr/>
              </a:pPr>
              <a:t>22/11/2022</a:t>
            </a:fld>
            <a:endParaRPr lang="es-ES_trad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1472334" y="6529388"/>
            <a:ext cx="283633" cy="1524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2CC1639-D204-4E88-96EA-1C2D40621316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095737" y="567684"/>
            <a:ext cx="7620000" cy="214314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16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76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1 bloc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8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F9B1724E-B443-447D-9974-909490F4A1F7}" type="datetime1">
              <a:rPr lang="es-ES_tradnl" smtClean="0"/>
              <a:pPr>
                <a:defRPr/>
              </a:pPr>
              <a:t>22/11/2022</a:t>
            </a:fld>
            <a:endParaRPr lang="es-ES_tradnl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48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2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ixaBank_16:9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8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55076AE-365E-401C-96B6-DE91CEF4285F}" type="datetime1">
              <a:rPr lang="es-ES_tradnl" smtClean="0"/>
              <a:pPr>
                <a:defRPr/>
              </a:pPr>
              <a:t>22/11/2022</a:t>
            </a:fld>
            <a:endParaRPr lang="es-ES_trad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10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en blanc per gràfics conjun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3"/>
          </p:nvPr>
        </p:nvSpPr>
        <p:spPr>
          <a:xfrm>
            <a:off x="10143069" y="6515100"/>
            <a:ext cx="1253067" cy="166688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 b="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E9C5A6C-A74F-40D1-8F85-C7BB61BF35F8}" type="datetime1">
              <a:rPr lang="es-ES_tradnl" smtClean="0"/>
              <a:pPr>
                <a:defRPr/>
              </a:pPr>
              <a:t>22/11/2022</a:t>
            </a:fld>
            <a:endParaRPr lang="es-ES_trad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1472334" y="6529388"/>
            <a:ext cx="283633" cy="1524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2CC1639-D204-4E88-96EA-1C2D40621316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095737" y="567684"/>
            <a:ext cx="7620000" cy="214314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16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56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7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2AC2881-88F3-4A3C-8B82-EBCFB9599482}" type="datetime1">
              <a:rPr lang="es-ES_tradnl" smtClean="0"/>
              <a:pPr>
                <a:defRPr/>
              </a:pPr>
              <a:t>22/11/2022</a:t>
            </a:fld>
            <a:endParaRPr lang="es-ES_tradnl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4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05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2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ixaBank_16:9_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8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55076AE-365E-401C-96B6-DE91CEF4285F}" type="datetime1">
              <a:rPr lang="es-ES_tradnl" smtClean="0"/>
              <a:pPr>
                <a:defRPr/>
              </a:pPr>
              <a:t>22/11/2022</a:t>
            </a:fld>
            <a:endParaRPr lang="es-ES_trad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573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124865" y="547772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Rectángulo"/>
          <p:cNvSpPr/>
          <p:nvPr userDrawn="1"/>
        </p:nvSpPr>
        <p:spPr bwMode="auto">
          <a:xfrm>
            <a:off x="0" y="925284"/>
            <a:ext cx="12192000" cy="5520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9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en blanc per gràfics conjun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3"/>
          </p:nvPr>
        </p:nvSpPr>
        <p:spPr>
          <a:xfrm>
            <a:off x="10143069" y="6515100"/>
            <a:ext cx="1253067" cy="166688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 b="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E9C5A6C-A74F-40D1-8F85-C7BB61BF35F8}" type="datetime1">
              <a:rPr lang="es-ES_tradnl" smtClean="0"/>
              <a:pPr>
                <a:defRPr/>
              </a:pPr>
              <a:t>22/11/2022</a:t>
            </a:fld>
            <a:endParaRPr lang="es-ES_trad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1472334" y="6529388"/>
            <a:ext cx="283633" cy="1524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2CC1639-D204-4E88-96EA-1C2D40621316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095737" y="567684"/>
            <a:ext cx="7620000" cy="214314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16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229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7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2AC2881-88F3-4A3C-8B82-EBCFB9599482}" type="datetime1">
              <a:rPr lang="es-ES_tradnl" smtClean="0"/>
              <a:pPr>
                <a:defRPr/>
              </a:pPr>
              <a:t>22/11/2022</a:t>
            </a:fld>
            <a:endParaRPr lang="es-ES_tradnl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4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9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7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2AC2881-88F3-4A3C-8B82-EBCFB9599482}" type="datetime1">
              <a:rPr lang="es-ES_tradnl" smtClean="0"/>
              <a:t>22/11/2022</a:t>
            </a:fld>
            <a:endParaRPr lang="es-ES_tradnl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4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66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1" y="924721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315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 bwMode="auto">
          <a:xfrm>
            <a:off x="0" y="1210735"/>
            <a:ext cx="12192000" cy="52662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">
              <a:solidFill>
                <a:prstClr val="black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251" y="924721"/>
            <a:ext cx="11592000" cy="341313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405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60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Rectángulo"/>
          <p:cNvSpPr/>
          <p:nvPr userDrawn="1"/>
        </p:nvSpPr>
        <p:spPr bwMode="auto">
          <a:xfrm>
            <a:off x="0" y="925284"/>
            <a:ext cx="12192000" cy="5520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78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  <a:endParaRPr lang="ca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666751" y="1714503"/>
            <a:ext cx="10858500" cy="4500563"/>
          </a:xfrm>
        </p:spPr>
        <p:txBody>
          <a:bodyPr/>
          <a:lstStyle>
            <a:lvl1pPr>
              <a:defRPr sz="1300">
                <a:solidFill>
                  <a:srgbClr val="333333"/>
                </a:solidFill>
              </a:defRPr>
            </a:lvl1pPr>
            <a:lvl2pPr>
              <a:defRPr sz="1300">
                <a:solidFill>
                  <a:srgbClr val="333333"/>
                </a:solidFill>
              </a:defRPr>
            </a:lvl2pPr>
            <a:lvl3pPr>
              <a:defRPr sz="1300">
                <a:solidFill>
                  <a:srgbClr val="333333"/>
                </a:solidFill>
              </a:defRPr>
            </a:lvl3pPr>
            <a:lvl4pPr>
              <a:defRPr sz="1300">
                <a:solidFill>
                  <a:srgbClr val="333333"/>
                </a:solidFill>
              </a:defRPr>
            </a:lvl4pPr>
            <a:lvl5pPr>
              <a:defRPr sz="1300">
                <a:solidFill>
                  <a:srgbClr val="333333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295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2 blocs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 userDrawn="1"/>
        </p:nvSpPr>
        <p:spPr bwMode="auto">
          <a:xfrm>
            <a:off x="6225701" y="925018"/>
            <a:ext cx="5672841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hangingPunct="0">
              <a:defRPr/>
            </a:pPr>
            <a:endParaRPr lang="ca-ES" b="0" u="none" kern="0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 userDrawn="1"/>
        </p:nvSpPr>
        <p:spPr bwMode="auto">
          <a:xfrm>
            <a:off x="304800" y="925018"/>
            <a:ext cx="571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algn="ctr" eaLnBrk="0" hangingPunct="0">
              <a:defRPr/>
            </a:pPr>
            <a:endParaRPr lang="ca-ES" b="0" u="none" kern="0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4800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1</a:t>
            </a:r>
            <a:endParaRPr lang="es-ES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314251" y="984157"/>
            <a:ext cx="5472000" cy="21431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Fes clic per </a:t>
            </a:r>
            <a:r>
              <a:rPr lang="es-ES" dirty="0"/>
              <a:t>modificar </a:t>
            </a:r>
            <a:r>
              <a:rPr lang="es-ES"/>
              <a:t>el títol 2</a:t>
            </a:r>
            <a:endParaRPr lang="es-ES" dirty="0"/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6016105" y="925016"/>
            <a:ext cx="209596" cy="5565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s-ES" b="0" baseline="3000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173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ntilla_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03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ixaBank_1 bloc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304800" y="1295400"/>
            <a:ext cx="11606400" cy="5181600"/>
          </a:xfrm>
          <a:prstGeom prst="rect">
            <a:avLst/>
          </a:prstGeom>
          <a:solidFill>
            <a:srgbClr val="F2F4F6"/>
          </a:solidFill>
          <a:ln w="127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ca-ES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6125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 bwMode="auto">
          <a:xfrm>
            <a:off x="0" y="0"/>
            <a:ext cx="12192000" cy="6511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15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336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 bwMode="auto">
          <a:xfrm>
            <a:off x="0" y="1390650"/>
            <a:ext cx="12192000" cy="5094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048000" y="663220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0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o / bullets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Placeholder 7">
            <a:extLst>
              <a:ext uri="{FF2B5EF4-FFF2-40B4-BE49-F238E27FC236}">
                <a16:creationId xmlns:a16="http://schemas.microsoft.com/office/drawing/2014/main" id="{B4C8EF11-8C20-4817-8803-5ED79D2D90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287844"/>
            <a:ext cx="11037483" cy="4482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4ABDF0"/>
                </a:solidFill>
              </a:defRPr>
            </a:lvl1pPr>
          </a:lstStyle>
          <a:p>
            <a:pPr lvl="0"/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diapositiva</a:t>
            </a:r>
            <a:r>
              <a:rPr lang="en-US" dirty="0"/>
              <a:t> con </a:t>
            </a:r>
            <a:r>
              <a:rPr lang="en-US" dirty="0" err="1"/>
              <a:t>texto</a:t>
            </a:r>
            <a:r>
              <a:rPr lang="en-US" dirty="0"/>
              <a:t> / bullets + imagen</a:t>
            </a:r>
          </a:p>
        </p:txBody>
      </p:sp>
      <p:sp>
        <p:nvSpPr>
          <p:cNvPr id="255" name="Text Placeholder 7">
            <a:extLst>
              <a:ext uri="{FF2B5EF4-FFF2-40B4-BE49-F238E27FC236}">
                <a16:creationId xmlns:a16="http://schemas.microsoft.com/office/drawing/2014/main" id="{01E3F3C4-C96B-47F4-825C-B82511733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-955016"/>
            <a:ext cx="11037483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subtítulo</a:t>
            </a:r>
            <a:r>
              <a:rPr lang="en-US" dirty="0"/>
              <a:t> de </a:t>
            </a:r>
            <a:r>
              <a:rPr lang="en-US" dirty="0" err="1"/>
              <a:t>diapositiva</a:t>
            </a:r>
            <a:endParaRPr lang="en-US" dirty="0"/>
          </a:p>
        </p:txBody>
      </p:sp>
      <p:cxnSp>
        <p:nvCxnSpPr>
          <p:cNvPr id="15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11563"/>
            <a:ext cx="0" cy="600844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rca Caixa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10243" y="539296"/>
            <a:ext cx="11585121" cy="407761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2000" b="1" baseline="0">
                <a:solidFill>
                  <a:srgbClr val="009ED5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 de la </a:t>
            </a:r>
            <a:r>
              <a:rPr lang="es-ES" dirty="0" err="1"/>
              <a:t>diapositva</a:t>
            </a:r>
            <a:endParaRPr lang="es-ES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310242" y="6508957"/>
            <a:ext cx="7653887" cy="34904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8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Fuente: CaixaBank Research, a partir de datos internos</a:t>
            </a:r>
          </a:p>
        </p:txBody>
      </p:sp>
    </p:spTree>
    <p:extLst>
      <p:ext uri="{BB962C8B-B14F-4D97-AF65-F5344CB8AC3E}">
        <p14:creationId xmlns:p14="http://schemas.microsoft.com/office/powerpoint/2010/main" val="13136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ts val="2600"/>
              </a:lnSpc>
              <a:spcAft>
                <a:spcPts val="0"/>
              </a:spcAft>
              <a:buNone/>
              <a:defRPr sz="2600" b="0">
                <a:solidFill>
                  <a:srgbClr val="4ABDF0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39728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ts val="2600"/>
              </a:lnSpc>
              <a:spcAft>
                <a:spcPts val="0"/>
              </a:spcAft>
              <a:buNone/>
              <a:defRPr sz="2600" b="0">
                <a:solidFill>
                  <a:srgbClr val="4ABDF0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3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42037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6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Portada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FF6C47-31BF-44D1-8739-C57785E7E37B}"/>
              </a:ext>
            </a:extLst>
          </p:cNvPr>
          <p:cNvCxnSpPr>
            <a:cxnSpLocks/>
          </p:cNvCxnSpPr>
          <p:nvPr/>
        </p:nvCxnSpPr>
        <p:spPr>
          <a:xfrm>
            <a:off x="547543" y="-75987"/>
            <a:ext cx="0" cy="7184571"/>
          </a:xfrm>
          <a:prstGeom prst="line">
            <a:avLst/>
          </a:prstGeom>
          <a:ln cap="rnd">
            <a:solidFill>
              <a:srgbClr val="4ABD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08">
            <a:extLst>
              <a:ext uri="{FF2B5EF4-FFF2-40B4-BE49-F238E27FC236}">
                <a16:creationId xmlns:a16="http://schemas.microsoft.com/office/drawing/2014/main" id="{933CF14C-D970-4DEA-B2FF-2B082BC8F3C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7543" y="-163800"/>
            <a:ext cx="0" cy="7185600"/>
          </a:xfrm>
          <a:prstGeom prst="rect">
            <a:avLst/>
          </a:prstGeom>
          <a:noFill/>
          <a:ln w="6350">
            <a:solidFill>
              <a:srgbClr val="4ABDF0"/>
            </a:solidFill>
          </a:ln>
        </p:spPr>
        <p:txBody>
          <a:bodyPr wrap="none" lIns="0" tIns="0" rIns="0" bIns="0"/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11376837" y="6602819"/>
            <a:ext cx="680483" cy="25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200" b="1" u="sn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2600" b="0">
                <a:solidFill>
                  <a:srgbClr val="4ABDF0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18964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9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2600" b="0">
                <a:solidFill>
                  <a:srgbClr val="2EB3EE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11523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2600" b="0">
                <a:solidFill>
                  <a:srgbClr val="4ABDF0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33549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ixaBank_1 bloc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1149" y="962026"/>
            <a:ext cx="11606400" cy="3413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38515" y="606070"/>
            <a:ext cx="8667736" cy="214314"/>
          </a:xfrm>
          <a:prstGeom prst="rect">
            <a:avLst/>
          </a:prstGeom>
        </p:spPr>
        <p:txBody>
          <a:bodyPr rIns="0"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47377" y="6515828"/>
            <a:ext cx="1302153" cy="1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b="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7AF6313-5450-4250-AD5A-6CE39DCA2D66}" type="datetime1">
              <a:rPr lang="es-ES_tradnl" smtClean="0"/>
              <a:t>22/11/2022</a:t>
            </a:fld>
            <a:endParaRPr lang="es-ES_tradnl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4734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088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exto / bullets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Placeholder 7">
            <a:extLst>
              <a:ext uri="{FF2B5EF4-FFF2-40B4-BE49-F238E27FC236}">
                <a16:creationId xmlns:a16="http://schemas.microsoft.com/office/drawing/2014/main" id="{B4C8EF11-8C20-4817-8803-5ED79D2D90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18" y="287844"/>
            <a:ext cx="11037483" cy="4482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4ABDF0"/>
                </a:solidFill>
              </a:defRPr>
            </a:lvl1pPr>
          </a:lstStyle>
          <a:p>
            <a:pPr lvl="0"/>
            <a:r>
              <a:rPr lang="en-US" err="1"/>
              <a:t>Ejemplo</a:t>
            </a:r>
            <a:r>
              <a:rPr lang="en-US"/>
              <a:t> de </a:t>
            </a:r>
            <a:r>
              <a:rPr lang="en-US" err="1"/>
              <a:t>diapositiva</a:t>
            </a:r>
            <a:r>
              <a:rPr lang="en-US"/>
              <a:t> con </a:t>
            </a:r>
            <a:r>
              <a:rPr lang="en-US" err="1"/>
              <a:t>texto</a:t>
            </a:r>
            <a:r>
              <a:rPr lang="en-US"/>
              <a:t> / bullets + imagen</a:t>
            </a:r>
          </a:p>
        </p:txBody>
      </p:sp>
      <p:sp>
        <p:nvSpPr>
          <p:cNvPr id="255" name="Text Placeholder 7">
            <a:extLst>
              <a:ext uri="{FF2B5EF4-FFF2-40B4-BE49-F238E27FC236}">
                <a16:creationId xmlns:a16="http://schemas.microsoft.com/office/drawing/2014/main" id="{01E3F3C4-C96B-47F4-825C-B82511733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43" y="-955016"/>
            <a:ext cx="11037483" cy="272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Ejemplo</a:t>
            </a:r>
            <a:r>
              <a:rPr lang="en-US"/>
              <a:t> de </a:t>
            </a:r>
            <a:r>
              <a:rPr lang="en-US" err="1"/>
              <a:t>subtítulo</a:t>
            </a:r>
            <a:r>
              <a:rPr lang="en-US"/>
              <a:t> de </a:t>
            </a:r>
            <a:r>
              <a:rPr lang="en-US" err="1"/>
              <a:t>diapositiva</a:t>
            </a:r>
            <a:endParaRPr lang="en-US"/>
          </a:p>
        </p:txBody>
      </p:sp>
      <p:cxnSp>
        <p:nvCxnSpPr>
          <p:cNvPr id="15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11563"/>
            <a:ext cx="0" cy="600844"/>
          </a:xfrm>
          <a:prstGeom prst="line">
            <a:avLst/>
          </a:prstGeom>
          <a:ln w="38100" cap="rnd">
            <a:solidFill>
              <a:srgbClr val="4ABD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609600" y="1600202"/>
            <a:ext cx="10972800" cy="452595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7"/>
          </p:nvPr>
        </p:nvSpPr>
        <p:spPr>
          <a:xfrm>
            <a:off x="609600" y="6356353"/>
            <a:ext cx="2844795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A295838E-4993-425B-91EB-EB21EEF99E07}" type="datetime1">
              <a:rPr lang="es-ES"/>
              <a:pPr lvl="0"/>
              <a:t>22/11/2022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9"/>
          </p:nvPr>
        </p:nvSpPr>
        <p:spPr>
          <a:xfrm>
            <a:off x="4165606" y="6356353"/>
            <a:ext cx="3860804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326971-1C66-4ADB-96B2-BD09C023C5D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168143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, sub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290" y="390410"/>
            <a:ext cx="11087333" cy="452089"/>
          </a:xfrm>
          <a:prstGeom prst="rect">
            <a:avLst/>
          </a:prstGeom>
        </p:spPr>
        <p:txBody>
          <a:bodyPr vert="horz" lIns="0" tIns="90000" rIns="0" bIns="0"/>
          <a:lstStyle>
            <a:lvl1pPr algn="l">
              <a:defRPr sz="2667" b="1" i="0">
                <a:solidFill>
                  <a:srgbClr val="18233F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cxnSp>
        <p:nvCxnSpPr>
          <p:cNvPr id="5" name="Conector recto 4"/>
          <p:cNvCxnSpPr/>
          <p:nvPr userDrawn="1"/>
        </p:nvCxnSpPr>
        <p:spPr>
          <a:xfrm flipV="1">
            <a:off x="552290" y="390406"/>
            <a:ext cx="11087425" cy="4"/>
          </a:xfrm>
          <a:prstGeom prst="line">
            <a:avLst/>
          </a:prstGeom>
          <a:ln w="12700">
            <a:solidFill>
              <a:srgbClr val="1823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552292" y="1027646"/>
            <a:ext cx="11087425" cy="51279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>
              <a:buFontTx/>
              <a:buNone/>
              <a:defRPr sz="1867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/>
              <a:t>Haga clic para modificar el texto</a:t>
            </a:r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94931" y="438367"/>
            <a:ext cx="2844739" cy="36420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13">
                <a:solidFill>
                  <a:srgbClr val="18233F"/>
                </a:solidFill>
                <a:latin typeface="Poppins SemiBold"/>
                <a:cs typeface="Poppins SemiBold"/>
              </a:defRPr>
            </a:lvl1pPr>
          </a:lstStyle>
          <a:p>
            <a:fld id="{7D39BC57-D65C-A14B-90CC-5276892C6D2F}" type="slidenum">
              <a:rPr lang="es-ES" smtClean="0"/>
              <a:pPr/>
              <a:t>‹#›</a:t>
            </a:fld>
            <a:r>
              <a:rPr lang="es-E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7982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48">
          <p15:clr>
            <a:srgbClr val="FBAE40"/>
          </p15:clr>
        </p15:guide>
        <p15:guide id="2" pos="5499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ixaBank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  <a:prstGeom prst="rect">
            <a:avLst/>
          </a:prstGeom>
        </p:spPr>
        <p:txBody>
          <a:bodyPr rIns="0"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2600" b="0">
                <a:solidFill>
                  <a:srgbClr val="2EB3EE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6" name="Straight Connector 38">
            <a:extLst>
              <a:ext uri="{FF2B5EF4-FFF2-40B4-BE49-F238E27FC236}">
                <a16:creationId xmlns:a16="http://schemas.microsoft.com/office/drawing/2014/main" id="{9299180F-9A2B-4759-A161-29F2582C3C62}"/>
              </a:ext>
            </a:extLst>
          </p:cNvPr>
          <p:cNvCxnSpPr>
            <a:cxnSpLocks/>
          </p:cNvCxnSpPr>
          <p:nvPr userDrawn="1"/>
        </p:nvCxnSpPr>
        <p:spPr>
          <a:xfrm>
            <a:off x="372429" y="287763"/>
            <a:ext cx="0" cy="600844"/>
          </a:xfrm>
          <a:prstGeom prst="line">
            <a:avLst/>
          </a:prstGeom>
          <a:noFill/>
          <a:ln w="38100" cap="rnd" cmpd="sng" algn="ctr">
            <a:solidFill>
              <a:srgbClr val="4ABDF0"/>
            </a:solidFill>
            <a:prstDash val="solid"/>
            <a:round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</p:spTree>
    <p:extLst>
      <p:ext uri="{BB962C8B-B14F-4D97-AF65-F5344CB8AC3E}">
        <p14:creationId xmlns:p14="http://schemas.microsoft.com/office/powerpoint/2010/main" val="42885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BAC0-FE2D-4488-A940-0F8D6815BD3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41EE-59C2-4319-AAFE-32CC75896B6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7C86-FEF2-4F3C-B3D2-5A34B8A1091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A207-D2AD-4EEA-9C91-817ADFEE6FF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357A-6BA2-4AA8-9554-A193777C514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220F-B0DD-46E7-AFC9-FAF2C71991E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D903-A5B8-4EBC-925E-D63ECFFAE6D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0FB2-82C1-4D8F-84B9-C04C6687BA5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559D-0823-48C2-ABD8-7633191B0E5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8537-C1BD-4DD1-9638-F45DC7F82CB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 bwMode="auto">
          <a:xfrm>
            <a:off x="0" y="0"/>
            <a:ext cx="12192000" cy="6511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a-ES" b="0" baseline="30000" dirty="0">
              <a:solidFill>
                <a:prstClr val="black"/>
              </a:solidFill>
              <a:latin typeface="Arial" pitchFamily="34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379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4630-79B3-4418-BCFE-C2E95A602F7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5117-9295-413E-A30F-4AC1DF53504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CEBA-C441-4112-8BAD-B553A10FC3C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1DF3-75C1-467D-A0A0-0537526ECC2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30EF-1D00-49AB-AC8A-73A9C24E1A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FC92-36A4-42B8-967C-64147AE777B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F26E-28C5-4C33-950E-64D0E05F227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CF8E-8832-4C79-A3FE-CC83E8BDF1B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8AFE-C90D-403D-A025-DA5D9C7E91E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55B7-A5A7-491C-A478-86DFA355FBB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74B8-E8FF-4264-8DFC-7E88DBEC2AD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BE58-5889-4A58-B3DA-7FF6FA18FD2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nterior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3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ol diapositiva + subt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9"/>
          <p:cNvSpPr>
            <a:spLocks noChangeShapeType="1"/>
          </p:cNvSpPr>
          <p:nvPr userDrawn="1"/>
        </p:nvSpPr>
        <p:spPr bwMode="auto">
          <a:xfrm>
            <a:off x="6547339" y="2889250"/>
            <a:ext cx="0" cy="12065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s-ES_tradnl" sz="800" u="none">
              <a:solidFill>
                <a:prstClr val="black"/>
              </a:solidFill>
            </a:endParaRPr>
          </a:p>
        </p:txBody>
      </p:sp>
      <p:sp>
        <p:nvSpPr>
          <p:cNvPr id="6" name="Marcador de texto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95662" y="449225"/>
            <a:ext cx="7036541" cy="338554"/>
          </a:xfrm>
          <a:prstGeom prst="rect">
            <a:avLst/>
          </a:prstGeom>
        </p:spPr>
        <p:txBody>
          <a:bodyPr vert="horz" wrap="square" anchor="b" anchorCtr="0">
            <a:normAutofit/>
          </a:bodyPr>
          <a:lstStyle>
            <a:lvl1pPr algn="r">
              <a:spcBef>
                <a:spcPts val="0"/>
              </a:spcBef>
              <a:buNone/>
              <a:defRPr sz="1600" b="1" i="0">
                <a:solidFill>
                  <a:srgbClr val="009AD8"/>
                </a:solidFill>
              </a:defRPr>
            </a:lvl1pPr>
            <a:lvl2pPr>
              <a:buNone/>
              <a:defRPr sz="1400" b="1" i="1">
                <a:solidFill>
                  <a:srgbClr val="009AD8"/>
                </a:solidFill>
              </a:defRPr>
            </a:lvl2pPr>
            <a:lvl3pPr>
              <a:buNone/>
              <a:defRPr sz="1400" b="1" i="1">
                <a:solidFill>
                  <a:srgbClr val="009AD8"/>
                </a:solidFill>
              </a:defRPr>
            </a:lvl3pPr>
            <a:lvl4pPr>
              <a:buNone/>
              <a:defRPr sz="1400" b="1" i="1">
                <a:solidFill>
                  <a:srgbClr val="009AD8"/>
                </a:solidFill>
              </a:defRPr>
            </a:lvl4pPr>
            <a:lvl5pPr>
              <a:buNone/>
              <a:defRPr sz="1400" b="1" i="1">
                <a:solidFill>
                  <a:srgbClr val="009AD8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5"/>
          </p:nvPr>
        </p:nvSpPr>
        <p:spPr>
          <a:xfrm>
            <a:off x="1267550" y="830945"/>
            <a:ext cx="10386099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313509" y="6318522"/>
            <a:ext cx="817659" cy="18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918882-A83C-4037-A483-1A56F022110C}" type="datetime1">
              <a:rPr lang="es-ES_trad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22/11/2022</a:t>
            </a:fld>
            <a:endParaRPr lang="es-ES_tradn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Line 45"/>
          <p:cNvSpPr>
            <a:spLocks noChangeShapeType="1"/>
          </p:cNvSpPr>
          <p:nvPr userDrawn="1"/>
        </p:nvSpPr>
        <p:spPr bwMode="auto">
          <a:xfrm>
            <a:off x="11156461" y="6313506"/>
            <a:ext cx="0" cy="236537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 sz="800" u="none">
              <a:solidFill>
                <a:prstClr val="black"/>
              </a:solidFill>
            </a:endParaRPr>
          </a:p>
        </p:txBody>
      </p:sp>
      <p:sp>
        <p:nvSpPr>
          <p:cNvPr id="11" name="Rectangle 52"/>
          <p:cNvSpPr>
            <a:spLocks noChangeArrowheads="1"/>
          </p:cNvSpPr>
          <p:nvPr userDrawn="1"/>
        </p:nvSpPr>
        <p:spPr bwMode="auto">
          <a:xfrm>
            <a:off x="11191642" y="6319165"/>
            <a:ext cx="347401" cy="20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3914" tIns="41958" rIns="83914" bIns="41958">
            <a:prstTxWarp prst="textNoShape">
              <a:avLst/>
            </a:prstTxWarp>
            <a:spAutoFit/>
          </a:bodyPr>
          <a:lstStyle/>
          <a:p>
            <a:pPr defTabSz="836613"/>
            <a:fld id="{C9EF4E77-D334-5942-B450-33C09431D7C9}" type="slidenum">
              <a:rPr lang="es-ES_tradnl" sz="800" b="0" u="none">
                <a:solidFill>
                  <a:prstClr val="black">
                    <a:lumMod val="50000"/>
                    <a:lumOff val="50000"/>
                  </a:prstClr>
                </a:solidFill>
              </a:rPr>
              <a:pPr defTabSz="836613"/>
              <a:t>‹#›</a:t>
            </a:fld>
            <a:endParaRPr lang="es-ES_tradnl" sz="800" b="0" u="non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endParaRPr lang="ca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4095736" y="663220"/>
            <a:ext cx="7620000" cy="214314"/>
          </a:xfrm>
        </p:spPr>
        <p:txBody>
          <a:bodyPr anchor="b"/>
          <a:lstStyle>
            <a:lvl1pPr algn="r">
              <a:buNone/>
              <a:defRPr sz="14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>
          <a:xfrm>
            <a:off x="666759" y="1714507"/>
            <a:ext cx="10858500" cy="4500563"/>
          </a:xfrm>
        </p:spPr>
        <p:txBody>
          <a:bodyPr/>
          <a:lstStyle>
            <a:lvl1pPr>
              <a:defRPr sz="1300">
                <a:solidFill>
                  <a:srgbClr val="333333"/>
                </a:solidFill>
              </a:defRPr>
            </a:lvl1pPr>
            <a:lvl2pPr>
              <a:defRPr sz="1300">
                <a:solidFill>
                  <a:srgbClr val="333333"/>
                </a:solidFill>
              </a:defRPr>
            </a:lvl2pPr>
            <a:lvl3pPr>
              <a:defRPr sz="1300">
                <a:solidFill>
                  <a:srgbClr val="333333"/>
                </a:solidFill>
              </a:defRPr>
            </a:lvl3pPr>
            <a:lvl4pPr>
              <a:defRPr sz="1300">
                <a:solidFill>
                  <a:srgbClr val="333333"/>
                </a:solidFill>
              </a:defRPr>
            </a:lvl4pPr>
            <a:lvl5pPr>
              <a:defRPr sz="1300">
                <a:solidFill>
                  <a:srgbClr val="33333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10143075" y="6515100"/>
            <a:ext cx="1253067" cy="166688"/>
          </a:xfrm>
        </p:spPr>
        <p:txBody>
          <a:bodyPr/>
          <a:lstStyle>
            <a:lvl1pPr algn="r" eaLnBrk="0" hangingPunct="0">
              <a:defRPr sz="800" b="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563ACD6-1FDF-4C2C-9F1C-C1DBD2642608}" type="datetime1">
              <a:rPr lang="es-ES_tradnl"/>
              <a:pPr>
                <a:defRPr/>
              </a:pPr>
              <a:t>22/11/2022</a:t>
            </a:fld>
            <a:endParaRPr lang="es-ES_trad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 algn="r" eaLnBrk="0" hangingPunct="0">
              <a:defRPr sz="800" u="none">
                <a:solidFill>
                  <a:srgbClr val="748D99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DC342B0-093A-42A3-9643-1B18490540CF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699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 con título sin fu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>
            <a:spLocks noGrp="1"/>
          </p:cNvSpPr>
          <p:nvPr>
            <p:ph type="title"/>
          </p:nvPr>
        </p:nvSpPr>
        <p:spPr>
          <a:xfrm>
            <a:off x="609600" y="470647"/>
            <a:ext cx="10972800" cy="591672"/>
          </a:xfrm>
          <a:prstGeom prst="rect">
            <a:avLst/>
          </a:prstGeom>
        </p:spPr>
        <p:txBody>
          <a:bodyPr/>
          <a:lstStyle>
            <a:lvl1pPr algn="l">
              <a:defRPr sz="1477" b="1" i="1">
                <a:solidFill>
                  <a:srgbClr val="009A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3837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2"/>
          </p:nvPr>
        </p:nvSpPr>
        <p:spPr>
          <a:xfrm>
            <a:off x="3209925" y="547772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rgbClr val="748D9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69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2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0983" tIns="45491" rIns="90983" bIns="4549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="0" u="non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8223" y="942477"/>
            <a:ext cx="11100245" cy="541475"/>
          </a:xfrm>
        </p:spPr>
        <p:txBody>
          <a:bodyPr lIns="8099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48223" y="410831"/>
            <a:ext cx="11100245" cy="5316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 userDrawn="1"/>
        </p:nvPicPr>
        <p:blipFill rotWithShape="1">
          <a:blip r:embed="rId7" cstate="print"/>
          <a:srcRect l="1427" t="5503" r="402" b="21239"/>
          <a:stretch/>
        </p:blipFill>
        <p:spPr bwMode="auto">
          <a:xfrm>
            <a:off x="484081" y="990600"/>
            <a:ext cx="11229369" cy="38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54"/>
          <p:cNvCxnSpPr>
            <a:cxnSpLocks noChangeShapeType="1"/>
          </p:cNvCxnSpPr>
          <p:nvPr userDrawn="1"/>
        </p:nvCxnSpPr>
        <p:spPr bwMode="auto">
          <a:xfrm rot="10800000">
            <a:off x="2456340" y="842765"/>
            <a:ext cx="9252000" cy="0"/>
          </a:xfrm>
          <a:prstGeom prst="bentConnector3">
            <a:avLst>
              <a:gd name="adj1" fmla="val 50000"/>
            </a:avLst>
          </a:prstGeom>
          <a:noFill/>
          <a:ln w="31750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54"/>
          <p:cNvCxnSpPr>
            <a:cxnSpLocks noChangeShapeType="1"/>
          </p:cNvCxnSpPr>
          <p:nvPr userDrawn="1"/>
        </p:nvCxnSpPr>
        <p:spPr bwMode="auto">
          <a:xfrm rot="10800000" flipV="1">
            <a:off x="479046" y="842764"/>
            <a:ext cx="1908000" cy="1"/>
          </a:xfrm>
          <a:prstGeom prst="bentConnector3">
            <a:avLst>
              <a:gd name="adj1" fmla="val 50000"/>
            </a:avLst>
          </a:prstGeom>
          <a:noFill/>
          <a:ln w="317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3" descr="L:\9012\Enric_Otero\logos\CaixaBank\CaixaBank_logo_color_CMYK_horizontal_300dpi_fondo_blanco.jpg"/>
          <p:cNvPicPr>
            <a:picLocks noChangeAspect="1" noChangeArrowheads="1"/>
          </p:cNvPicPr>
          <p:nvPr userDrawn="1"/>
        </p:nvPicPr>
        <p:blipFill rotWithShape="1">
          <a:blip r:embed="rId8" cstate="print"/>
          <a:srcRect l="4852" t="16978" r="4971" b="17157"/>
          <a:stretch/>
        </p:blipFill>
        <p:spPr bwMode="auto">
          <a:xfrm>
            <a:off x="525194" y="360689"/>
            <a:ext cx="1805339" cy="393940"/>
          </a:xfrm>
          <a:prstGeom prst="rect">
            <a:avLst/>
          </a:prstGeom>
          <a:noFill/>
        </p:spPr>
      </p:pic>
      <p:sp>
        <p:nvSpPr>
          <p:cNvPr id="16" name="4 Marcador de texto"/>
          <p:cNvSpPr txBox="1">
            <a:spLocks/>
          </p:cNvSpPr>
          <p:nvPr userDrawn="1"/>
        </p:nvSpPr>
        <p:spPr bwMode="gray">
          <a:xfrm>
            <a:off x="485050" y="4868057"/>
            <a:ext cx="11228400" cy="640113"/>
          </a:xfrm>
          <a:prstGeom prst="rect">
            <a:avLst/>
          </a:prstGeom>
          <a:solidFill>
            <a:srgbClr val="748D99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180000" bIns="45704" anchor="ctr"/>
          <a:lstStyle/>
          <a:p>
            <a:pPr marL="342900" indent="-342900" algn="r"/>
            <a:endParaRPr lang="en-GB" sz="2000" b="0" u="none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8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4081" r:id="rId3"/>
    <p:sldLayoutId id="2147484193" r:id="rId4"/>
    <p:sldLayoutId id="214748420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02">
          <p15:clr>
            <a:srgbClr val="F26B43"/>
          </p15:clr>
        </p15:guide>
        <p15:guide id="4" pos="7378">
          <p15:clr>
            <a:srgbClr val="F26B43"/>
          </p15:clr>
        </p15:guide>
        <p15:guide id="5" pos="1879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pPr algn="r"/>
              <a:t>‹#›</a:t>
            </a:fld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19905" r="27612" b="27226"/>
          <a:stretch/>
        </p:blipFill>
        <p:spPr>
          <a:xfrm>
            <a:off x="-12032" y="0"/>
            <a:ext cx="12204032" cy="444607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14D1AF0-13A0-4022-8928-4A0B8CEB098C}"/>
              </a:ext>
            </a:extLst>
          </p:cNvPr>
          <p:cNvSpPr txBox="1">
            <a:spLocks/>
          </p:cNvSpPr>
          <p:nvPr userDrawn="1"/>
        </p:nvSpPr>
        <p:spPr>
          <a:xfrm flipH="1">
            <a:off x="1351" y="0"/>
            <a:ext cx="12190648" cy="4455042"/>
          </a:xfrm>
          <a:prstGeom prst="rect">
            <a:avLst/>
          </a:prstGeom>
          <a:gradFill flip="none" rotWithShape="1">
            <a:gsLst>
              <a:gs pos="18000">
                <a:srgbClr val="009AD8">
                  <a:alpha val="8000"/>
                </a:srgbClr>
              </a:gs>
              <a:gs pos="87000">
                <a:srgbClr val="4ABDF0">
                  <a:alpha val="52000"/>
                </a:srgbClr>
              </a:gs>
              <a:gs pos="71000">
                <a:srgbClr val="4ABDF0">
                  <a:alpha val="47000"/>
                </a:srgbClr>
              </a:gs>
              <a:gs pos="100000">
                <a:srgbClr val="4ABDF0">
                  <a:alpha val="94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prstClr val="white">
                    <a:alpha val="0"/>
                  </a:prst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defRPr/>
            </a:pPr>
            <a:r>
              <a:rPr lang="es-ES"/>
              <a:t>.</a:t>
            </a:r>
          </a:p>
        </p:txBody>
      </p:sp>
      <p:grpSp>
        <p:nvGrpSpPr>
          <p:cNvPr id="5" name="Graphic 5">
            <a:extLst>
              <a:ext uri="{FF2B5EF4-FFF2-40B4-BE49-F238E27FC236}">
                <a16:creationId xmlns:a16="http://schemas.microsoft.com/office/drawing/2014/main" id="{2A3B1AA9-949E-4214-9AFF-80E87A55A89C}"/>
              </a:ext>
            </a:extLst>
          </p:cNvPr>
          <p:cNvGrpSpPr/>
          <p:nvPr userDrawn="1"/>
        </p:nvGrpSpPr>
        <p:grpSpPr>
          <a:xfrm>
            <a:off x="643016" y="6173208"/>
            <a:ext cx="1602285" cy="332367"/>
            <a:chOff x="12712205" y="7768505"/>
            <a:chExt cx="2099131" cy="435428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B07A4E1D-F498-4733-823B-5ED66B553A0A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D36F8F86-3426-44D4-B742-61D22BF5D152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2E939577-0350-40FD-B48D-4BE948425D8E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6768CC02-944F-4348-BB52-0F4D3FCE58D8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39893" r="14438" b="36630"/>
          <a:stretch/>
        </p:blipFill>
        <p:spPr>
          <a:xfrm>
            <a:off x="10206291" y="6233867"/>
            <a:ext cx="1722098" cy="2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3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3" orient="horz" pos="2727">
          <p15:clr>
            <a:srgbClr val="F26B43"/>
          </p15:clr>
        </p15:guide>
        <p15:guide id="4" orient="horz" pos="720">
          <p15:clr>
            <a:srgbClr val="F26B43"/>
          </p15:clr>
        </p15:guide>
        <p15:guide id="5" pos="234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4062">
          <p15:clr>
            <a:srgbClr val="F26B43"/>
          </p15:clr>
        </p15:guide>
        <p15:guide id="8" pos="344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‹#›</a:t>
            </a:fld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559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b="0" u="none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b="0" u="none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‹#›</a:t>
            </a:fld>
            <a:endParaRPr lang="es-ES" sz="900" b="0" u="none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992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 dirty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hangingPunct="0">
                <a:defRPr/>
              </a:pPr>
              <a:endParaRPr lang="es-ES" sz="1688" kern="0">
                <a:solidFill>
                  <a:srgbClr val="0A0A0A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‹#›</a:t>
            </a:fld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47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7614A3C9-CA83-4637-9AAE-1B78F334D906}" type="datetimeFigureOut">
              <a:rPr lang="es-ES" u="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s-E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s-E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12" charset="-52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CDC3DFFC-A544-436E-A23A-4BC7EA3B9579}" type="slidenum">
              <a:rPr lang="es-ES" u="non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u="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7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88" b="0" u="none" kern="0" dirty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88" b="0" u="none" kern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88" b="0" u="none" kern="0" dirty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chemeClr val="tx1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51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88" b="0" u="none" kern="0">
                <a:solidFill>
                  <a:srgbClr val="0A0A0A"/>
                </a:solidFill>
                <a:latin typeface="Calibri"/>
                <a:ea typeface="ＭＳ Ｐゴシック" charset="0"/>
                <a:cs typeface="Calibri"/>
                <a:sym typeface="Calibri"/>
              </a:endParaRPr>
            </a:p>
          </p:txBody>
        </p:sp>
      </p:grpSp>
      <p:sp>
        <p:nvSpPr>
          <p:cNvPr id="7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s-ES" sz="900" b="0" u="none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p. </a:t>
            </a:r>
            <a:fld id="{C55AD5FC-D658-4668-AADB-0A3BDC5470A2}" type="slidenum">
              <a:rPr lang="es-ES" sz="900" b="0" u="none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 sz="900" b="0" u="none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28945E1-0AA6-410D-8246-78A31A3545DC}"/>
              </a:ext>
            </a:extLst>
          </p:cNvPr>
          <p:cNvSpPr txBox="1">
            <a:spLocks/>
          </p:cNvSpPr>
          <p:nvPr userDrawn="1"/>
        </p:nvSpPr>
        <p:spPr>
          <a:xfrm>
            <a:off x="544077" y="7019925"/>
            <a:ext cx="3679539" cy="2807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es-ES">
                <a:solidFill>
                  <a:srgbClr val="5A5B5D"/>
                </a:solidFill>
                <a:cs typeface="Segoe UI Light" panose="020B0502040204020203" pitchFamily="34" charset="0"/>
              </a:rPr>
              <a:t>© CaixaBank, S.A. Barcelona, 2020. Documento confidencial de uso exclusivamente interno.</a:t>
            </a:r>
          </a:p>
          <a:p>
            <a:pPr algn="l" fontAlgn="auto"/>
            <a:r>
              <a:rPr lang="es-ES">
                <a:solidFill>
                  <a:srgbClr val="5A5B5D"/>
                </a:solidFill>
                <a:cs typeface="Segoe UI Light" panose="020B0502040204020203" pitchFamily="34" charset="0"/>
              </a:rPr>
              <a:t>Se prohíbe su reproducción y comunicación o acceso a terceros no autorizados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992BBF-ACC6-4C25-96ED-0CB7933767C0}"/>
              </a:ext>
            </a:extLst>
          </p:cNvPr>
          <p:cNvSpPr txBox="1">
            <a:spLocks/>
          </p:cNvSpPr>
          <p:nvPr userDrawn="1"/>
        </p:nvSpPr>
        <p:spPr>
          <a:xfrm>
            <a:off x="10020906" y="7131152"/>
            <a:ext cx="1529965" cy="1211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700" b="0" i="0" u="none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" sz="900">
                <a:solidFill>
                  <a:srgbClr val="5A5B5D"/>
                </a:solidFill>
              </a:rPr>
              <a:t>Escuchar, Hablar, Hacer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 userDrawn="1"/>
        </p:nvCxnSpPr>
        <p:spPr>
          <a:xfrm>
            <a:off x="372429" y="-15609"/>
            <a:ext cx="0" cy="6873609"/>
          </a:xfrm>
          <a:prstGeom prst="line">
            <a:avLst/>
          </a:prstGeom>
          <a:ln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85" r:id="rId2"/>
    <p:sldLayoutId id="2147484190" r:id="rId3"/>
    <p:sldLayoutId id="214748422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40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49" y="925515"/>
            <a:ext cx="1159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b="0" smtClean="0"/>
              <a:pPr>
                <a:defRPr/>
              </a:pPr>
              <a:t>‹#›</a:t>
            </a:fld>
            <a:endParaRPr lang="es-ES_tradnl" b="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9" y="1597026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s-ES" sz="2400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cxnSp>
        <p:nvCxnSpPr>
          <p:cNvPr id="20" name="AutoShape 54"/>
          <p:cNvCxnSpPr>
            <a:cxnSpLocks noChangeShapeType="1"/>
          </p:cNvCxnSpPr>
          <p:nvPr userDrawn="1"/>
        </p:nvCxnSpPr>
        <p:spPr bwMode="auto">
          <a:xfrm rot="10800000" flipV="1">
            <a:off x="1811963" y="822214"/>
            <a:ext cx="10080000" cy="1"/>
          </a:xfrm>
          <a:prstGeom prst="bentConnector3">
            <a:avLst>
              <a:gd name="adj1" fmla="val 50000"/>
            </a:avLst>
          </a:prstGeom>
          <a:noFill/>
          <a:ln w="28575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54"/>
          <p:cNvCxnSpPr>
            <a:cxnSpLocks noChangeShapeType="1"/>
          </p:cNvCxnSpPr>
          <p:nvPr userDrawn="1"/>
        </p:nvCxnSpPr>
        <p:spPr bwMode="auto">
          <a:xfrm rot="10800000" flipV="1">
            <a:off x="311149" y="822215"/>
            <a:ext cx="1440000" cy="1"/>
          </a:xfrm>
          <a:prstGeom prst="bentConnector3">
            <a:avLst>
              <a:gd name="adj1" fmla="val 50000"/>
            </a:avLst>
          </a:prstGeom>
          <a:noFill/>
          <a:ln w="28575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2" name="Picture 3" descr="L:\9012\Enric_Otero\logos\CaixaBank\CaixaBank_logo_color_CMYK_horizontal_300dpi_fondo_blanco.jpg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4852" t="16978" r="4971" b="17157"/>
          <a:stretch/>
        </p:blipFill>
        <p:spPr bwMode="auto">
          <a:xfrm>
            <a:off x="346105" y="459645"/>
            <a:ext cx="1353483" cy="29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33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898" indent="-8889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42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35" indent="-87311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28" indent="-87311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371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559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748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39937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125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89">
          <p15:clr>
            <a:srgbClr val="F26B43"/>
          </p15:clr>
        </p15:guide>
        <p15:guide id="3" pos="7495">
          <p15:clr>
            <a:srgbClr val="F26B43"/>
          </p15:clr>
        </p15:guide>
        <p15:guide id="4" pos="748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0038" y="925513"/>
            <a:ext cx="11603111" cy="5494337"/>
          </a:xfrm>
          <a:prstGeom prst="rect">
            <a:avLst/>
          </a:prstGeom>
          <a:solidFill>
            <a:srgbClr val="F2F4F6"/>
          </a:solidFill>
          <a:ln w="127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ca-ES" sz="800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49" y="925513"/>
            <a:ext cx="1159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1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b="0" smtClean="0"/>
              <a:pPr>
                <a:defRPr/>
              </a:pPr>
              <a:t>‹#›</a:t>
            </a:fld>
            <a:endParaRPr lang="es-ES_tradnl" b="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s-ES" sz="2400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cxnSp>
        <p:nvCxnSpPr>
          <p:cNvPr id="20" name="AutoShape 54"/>
          <p:cNvCxnSpPr>
            <a:cxnSpLocks noChangeShapeType="1"/>
          </p:cNvCxnSpPr>
          <p:nvPr userDrawn="1"/>
        </p:nvCxnSpPr>
        <p:spPr bwMode="auto">
          <a:xfrm rot="10800000" flipV="1">
            <a:off x="1811963" y="822212"/>
            <a:ext cx="10080000" cy="1"/>
          </a:xfrm>
          <a:prstGeom prst="bentConnector3">
            <a:avLst>
              <a:gd name="adj1" fmla="val 50000"/>
            </a:avLst>
          </a:prstGeom>
          <a:noFill/>
          <a:ln w="28575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54"/>
          <p:cNvCxnSpPr>
            <a:cxnSpLocks noChangeShapeType="1"/>
          </p:cNvCxnSpPr>
          <p:nvPr userDrawn="1"/>
        </p:nvCxnSpPr>
        <p:spPr bwMode="auto">
          <a:xfrm rot="10800000" flipV="1">
            <a:off x="311149" y="822213"/>
            <a:ext cx="1440000" cy="1"/>
          </a:xfrm>
          <a:prstGeom prst="bentConnector3">
            <a:avLst>
              <a:gd name="adj1" fmla="val 50000"/>
            </a:avLst>
          </a:prstGeom>
          <a:noFill/>
          <a:ln w="28575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2" name="Picture 3" descr="L:\9012\Enric_Otero\logos\CaixaBank\CaixaBank_logo_color_CMYK_horizontal_300dpi_fondo_blanco.jpg"/>
          <p:cNvPicPr>
            <a:picLocks noChangeAspect="1" noChangeArrowheads="1"/>
          </p:cNvPicPr>
          <p:nvPr userDrawn="1"/>
        </p:nvPicPr>
        <p:blipFill rotWithShape="1">
          <a:blip r:embed="rId10" cstate="print"/>
          <a:srcRect l="4852" t="16978" r="4971" b="17157"/>
          <a:stretch/>
        </p:blipFill>
        <p:spPr bwMode="auto">
          <a:xfrm>
            <a:off x="346105" y="459643"/>
            <a:ext cx="1353483" cy="29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37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89">
          <p15:clr>
            <a:srgbClr val="F26B43"/>
          </p15:clr>
        </p15:guide>
        <p15:guide id="3" pos="7494">
          <p15:clr>
            <a:srgbClr val="F26B43"/>
          </p15:clr>
        </p15:guide>
        <p15:guide id="4" pos="748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49" y="925515"/>
            <a:ext cx="1159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b="0" smtClean="0"/>
              <a:pPr>
                <a:defRPr/>
              </a:pPr>
              <a:t>‹#›</a:t>
            </a:fld>
            <a:endParaRPr lang="es-ES_tradnl" b="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9" y="1597026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s-ES" sz="2400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cxnSp>
        <p:nvCxnSpPr>
          <p:cNvPr id="20" name="AutoShape 54"/>
          <p:cNvCxnSpPr>
            <a:cxnSpLocks noChangeShapeType="1"/>
          </p:cNvCxnSpPr>
          <p:nvPr userDrawn="1"/>
        </p:nvCxnSpPr>
        <p:spPr bwMode="auto">
          <a:xfrm rot="10800000" flipV="1">
            <a:off x="1811963" y="822214"/>
            <a:ext cx="10080000" cy="1"/>
          </a:xfrm>
          <a:prstGeom prst="bentConnector3">
            <a:avLst>
              <a:gd name="adj1" fmla="val 50000"/>
            </a:avLst>
          </a:prstGeom>
          <a:noFill/>
          <a:ln w="28575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AutoShape 54"/>
          <p:cNvCxnSpPr>
            <a:cxnSpLocks noChangeShapeType="1"/>
          </p:cNvCxnSpPr>
          <p:nvPr userDrawn="1"/>
        </p:nvCxnSpPr>
        <p:spPr bwMode="auto">
          <a:xfrm rot="10800000" flipV="1">
            <a:off x="311149" y="822215"/>
            <a:ext cx="1440000" cy="1"/>
          </a:xfrm>
          <a:prstGeom prst="bentConnector3">
            <a:avLst>
              <a:gd name="adj1" fmla="val 50000"/>
            </a:avLst>
          </a:prstGeom>
          <a:noFill/>
          <a:ln w="28575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2" name="Picture 3" descr="L:\9012\Enric_Otero\logos\CaixaBank\CaixaBank_logo_color_CMYK_horizontal_300dpi_fondo_blanco.jpg"/>
          <p:cNvPicPr>
            <a:picLocks noChangeAspect="1" noChangeArrowheads="1"/>
          </p:cNvPicPr>
          <p:nvPr userDrawn="1"/>
        </p:nvPicPr>
        <p:blipFill rotWithShape="1">
          <a:blip r:embed="rId14" cstate="print"/>
          <a:srcRect l="4852" t="16978" r="4971" b="17157"/>
          <a:stretch/>
        </p:blipFill>
        <p:spPr bwMode="auto">
          <a:xfrm>
            <a:off x="346105" y="459645"/>
            <a:ext cx="1353483" cy="29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96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898" indent="-8889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42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35" indent="-87311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28" indent="-87311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371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559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748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39937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125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89">
          <p15:clr>
            <a:srgbClr val="F26B43"/>
          </p15:clr>
        </p15:guide>
        <p15:guide id="3" pos="7495">
          <p15:clr>
            <a:srgbClr val="F26B43"/>
          </p15:clr>
        </p15:guide>
        <p15:guide id="4" pos="748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 userDrawn="1"/>
        </p:nvPicPr>
        <p:blipFill rotWithShape="1">
          <a:blip r:embed="rId6" cstate="print"/>
          <a:srcRect l="1427" t="5503" r="402" b="21239"/>
          <a:stretch/>
        </p:blipFill>
        <p:spPr bwMode="auto">
          <a:xfrm>
            <a:off x="484081" y="990600"/>
            <a:ext cx="11229369" cy="38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54"/>
          <p:cNvCxnSpPr>
            <a:cxnSpLocks noChangeShapeType="1"/>
          </p:cNvCxnSpPr>
          <p:nvPr userDrawn="1"/>
        </p:nvCxnSpPr>
        <p:spPr bwMode="auto">
          <a:xfrm rot="10800000">
            <a:off x="2456340" y="842765"/>
            <a:ext cx="9252000" cy="0"/>
          </a:xfrm>
          <a:prstGeom prst="bentConnector3">
            <a:avLst>
              <a:gd name="adj1" fmla="val 50000"/>
            </a:avLst>
          </a:prstGeom>
          <a:noFill/>
          <a:ln w="31750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54"/>
          <p:cNvCxnSpPr>
            <a:cxnSpLocks noChangeShapeType="1"/>
          </p:cNvCxnSpPr>
          <p:nvPr userDrawn="1"/>
        </p:nvCxnSpPr>
        <p:spPr bwMode="auto">
          <a:xfrm rot="10800000" flipV="1">
            <a:off x="479046" y="842764"/>
            <a:ext cx="1908000" cy="1"/>
          </a:xfrm>
          <a:prstGeom prst="bentConnector3">
            <a:avLst>
              <a:gd name="adj1" fmla="val 50000"/>
            </a:avLst>
          </a:prstGeom>
          <a:noFill/>
          <a:ln w="317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3" descr="L:\9012\Enric_Otero\logos\CaixaBank\CaixaBank_logo_color_CMYK_horizontal_300dpi_fondo_blanco.jpg"/>
          <p:cNvPicPr>
            <a:picLocks noChangeAspect="1" noChangeArrowheads="1"/>
          </p:cNvPicPr>
          <p:nvPr userDrawn="1"/>
        </p:nvPicPr>
        <p:blipFill rotWithShape="1">
          <a:blip r:embed="rId7" cstate="print"/>
          <a:srcRect l="4852" t="16978" r="4971" b="17157"/>
          <a:stretch/>
        </p:blipFill>
        <p:spPr bwMode="auto">
          <a:xfrm>
            <a:off x="525194" y="360689"/>
            <a:ext cx="1805339" cy="393940"/>
          </a:xfrm>
          <a:prstGeom prst="rect">
            <a:avLst/>
          </a:prstGeom>
          <a:noFill/>
        </p:spPr>
      </p:pic>
      <p:sp>
        <p:nvSpPr>
          <p:cNvPr id="16" name="4 Marcador de texto"/>
          <p:cNvSpPr txBox="1">
            <a:spLocks/>
          </p:cNvSpPr>
          <p:nvPr userDrawn="1"/>
        </p:nvSpPr>
        <p:spPr bwMode="gray">
          <a:xfrm>
            <a:off x="485050" y="4868057"/>
            <a:ext cx="11228400" cy="640113"/>
          </a:xfrm>
          <a:prstGeom prst="rect">
            <a:avLst/>
          </a:prstGeom>
          <a:solidFill>
            <a:srgbClr val="748D99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180000" bIns="45704" anchor="ctr"/>
          <a:lstStyle/>
          <a:p>
            <a:pPr marL="342900" indent="-342900" algn="r"/>
            <a:endParaRPr lang="en-GB" sz="2000" b="0" u="none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3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5" r:id="rId3"/>
    <p:sldLayoutId id="214748422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02">
          <p15:clr>
            <a:srgbClr val="F26B43"/>
          </p15:clr>
        </p15:guide>
        <p15:guide id="4" pos="7378">
          <p15:clr>
            <a:srgbClr val="F26B43"/>
          </p15:clr>
        </p15:guide>
        <p15:guide id="5" pos="187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rrowheads="1"/>
          </p:cNvPicPr>
          <p:nvPr userDrawn="1"/>
        </p:nvPicPr>
        <p:blipFill rotWithShape="1">
          <a:blip r:embed="rId7" cstate="print"/>
          <a:srcRect l="1427" t="5503" r="402" b="21239"/>
          <a:stretch/>
        </p:blipFill>
        <p:spPr bwMode="auto">
          <a:xfrm>
            <a:off x="484081" y="990600"/>
            <a:ext cx="11229369" cy="380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54"/>
          <p:cNvCxnSpPr>
            <a:cxnSpLocks noChangeShapeType="1"/>
          </p:cNvCxnSpPr>
          <p:nvPr userDrawn="1"/>
        </p:nvCxnSpPr>
        <p:spPr bwMode="auto">
          <a:xfrm rot="10800000">
            <a:off x="2456340" y="842765"/>
            <a:ext cx="9252000" cy="0"/>
          </a:xfrm>
          <a:prstGeom prst="bentConnector3">
            <a:avLst>
              <a:gd name="adj1" fmla="val 50000"/>
            </a:avLst>
          </a:prstGeom>
          <a:noFill/>
          <a:ln w="31750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54"/>
          <p:cNvCxnSpPr>
            <a:cxnSpLocks noChangeShapeType="1"/>
          </p:cNvCxnSpPr>
          <p:nvPr userDrawn="1"/>
        </p:nvCxnSpPr>
        <p:spPr bwMode="auto">
          <a:xfrm rot="10800000" flipV="1">
            <a:off x="479046" y="842764"/>
            <a:ext cx="1908000" cy="1"/>
          </a:xfrm>
          <a:prstGeom prst="bentConnector3">
            <a:avLst>
              <a:gd name="adj1" fmla="val 50000"/>
            </a:avLst>
          </a:prstGeom>
          <a:noFill/>
          <a:ln w="31750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5" name="Picture 3" descr="L:\9012\Enric_Otero\logos\CaixaBank\CaixaBank_logo_color_CMYK_horizontal_300dpi_fondo_blanco.jpg"/>
          <p:cNvPicPr>
            <a:picLocks noChangeAspect="1" noChangeArrowheads="1"/>
          </p:cNvPicPr>
          <p:nvPr userDrawn="1"/>
        </p:nvPicPr>
        <p:blipFill rotWithShape="1">
          <a:blip r:embed="rId8" cstate="print"/>
          <a:srcRect l="4852" t="16978" r="4971" b="17157"/>
          <a:stretch/>
        </p:blipFill>
        <p:spPr bwMode="auto">
          <a:xfrm>
            <a:off x="525194" y="360689"/>
            <a:ext cx="1805339" cy="393940"/>
          </a:xfrm>
          <a:prstGeom prst="rect">
            <a:avLst/>
          </a:prstGeom>
          <a:noFill/>
        </p:spPr>
      </p:pic>
      <p:sp>
        <p:nvSpPr>
          <p:cNvPr id="16" name="4 Marcador de texto"/>
          <p:cNvSpPr txBox="1">
            <a:spLocks/>
          </p:cNvSpPr>
          <p:nvPr userDrawn="1"/>
        </p:nvSpPr>
        <p:spPr bwMode="gray">
          <a:xfrm>
            <a:off x="485050" y="4868057"/>
            <a:ext cx="11228400" cy="640113"/>
          </a:xfrm>
          <a:prstGeom prst="rect">
            <a:avLst/>
          </a:prstGeom>
          <a:solidFill>
            <a:srgbClr val="748D99"/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180000" bIns="45704" anchor="ctr"/>
          <a:lstStyle/>
          <a:p>
            <a:pPr marL="342900" indent="-342900" algn="r"/>
            <a:endParaRPr lang="en-GB" sz="2000" b="0" u="none" baseline="30000" dirty="0">
              <a:solidFill>
                <a:prstClr val="white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02">
          <p15:clr>
            <a:srgbClr val="F26B43"/>
          </p15:clr>
        </p15:guide>
        <p15:guide id="4" pos="7378">
          <p15:clr>
            <a:srgbClr val="F26B43"/>
          </p15:clr>
        </p15:guide>
        <p15:guide id="5" pos="187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149" y="925515"/>
            <a:ext cx="11592000" cy="341313"/>
          </a:xfrm>
          <a:prstGeom prst="rect">
            <a:avLst/>
          </a:prstGeom>
          <a:solidFill>
            <a:srgbClr val="009AD8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4593" y="6511102"/>
            <a:ext cx="2836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 u="none" baseline="0">
                <a:solidFill>
                  <a:srgbClr val="748D99"/>
                </a:solidFill>
                <a:latin typeface="Calibri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2DA5297-3E08-4C9A-B238-7A781E48082A}" type="slidenum">
              <a:rPr lang="es-ES_tradnl" b="0" smtClean="0"/>
              <a:pPr>
                <a:defRPr/>
              </a:pPr>
              <a:t>‹#›</a:t>
            </a:fld>
            <a:endParaRPr lang="es-ES_tradnl" b="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9" y="1597026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s-ES" sz="2400" b="0" u="none" baseline="30000">
              <a:solidFill>
                <a:prstClr val="black"/>
              </a:solidFill>
              <a:latin typeface="Arial" pitchFamily="-112" charset="-52"/>
              <a:ea typeface="ＭＳ Ｐゴシック" pitchFamily="1" charset="-128"/>
              <a:cs typeface="Arial" charset="0"/>
            </a:endParaRPr>
          </a:p>
        </p:txBody>
      </p:sp>
      <p:cxnSp>
        <p:nvCxnSpPr>
          <p:cNvPr id="20" name="AutoShape 54"/>
          <p:cNvCxnSpPr>
            <a:cxnSpLocks noChangeShapeType="1"/>
          </p:cNvCxnSpPr>
          <p:nvPr userDrawn="1"/>
        </p:nvCxnSpPr>
        <p:spPr bwMode="auto">
          <a:xfrm rot="10800000" flipV="1">
            <a:off x="1811963" y="822214"/>
            <a:ext cx="10080000" cy="1"/>
          </a:xfrm>
          <a:prstGeom prst="bentConnector3">
            <a:avLst>
              <a:gd name="adj1" fmla="val 50000"/>
            </a:avLst>
          </a:prstGeom>
          <a:noFill/>
          <a:ln w="28575" cmpd="sng">
            <a:gradFill flip="none" rotWithShape="1">
              <a:gsLst>
                <a:gs pos="0">
                  <a:srgbClr val="009AD8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AutoShape 54"/>
          <p:cNvCxnSpPr>
            <a:cxnSpLocks noChangeShapeType="1"/>
          </p:cNvCxnSpPr>
          <p:nvPr userDrawn="1"/>
        </p:nvCxnSpPr>
        <p:spPr bwMode="auto">
          <a:xfrm rot="10800000" flipV="1">
            <a:off x="311149" y="822215"/>
            <a:ext cx="1440000" cy="1"/>
          </a:xfrm>
          <a:prstGeom prst="bentConnector3">
            <a:avLst>
              <a:gd name="adj1" fmla="val 50000"/>
            </a:avLst>
          </a:prstGeom>
          <a:noFill/>
          <a:ln w="28575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2" name="Picture 3" descr="L:\9012\Enric_Otero\logos\CaixaBank\CaixaBank_logo_color_CMYK_horizontal_300dpi_fondo_blanco.jpg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4852" t="16978" r="4971" b="17157"/>
          <a:stretch/>
        </p:blipFill>
        <p:spPr bwMode="auto">
          <a:xfrm>
            <a:off x="346105" y="459645"/>
            <a:ext cx="1353483" cy="29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52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898" indent="-8889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42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35" indent="-87311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28" indent="-87311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371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559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748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39937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125" indent="-93660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89">
          <p15:clr>
            <a:srgbClr val="F26B43"/>
          </p15:clr>
        </p15:guide>
        <p15:guide id="3" pos="7495">
          <p15:clr>
            <a:srgbClr val="F26B43"/>
          </p15:clr>
        </p15:guide>
        <p15:guide id="4" pos="748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2092518" y="15970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prstClr val="black"/>
              </a:solidFill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65B7A4D9-FF4B-4D9E-97DB-69428FC3448A}"/>
              </a:ext>
            </a:extLst>
          </p:cNvPr>
          <p:cNvGrpSpPr/>
          <p:nvPr userDrawn="1"/>
        </p:nvGrpSpPr>
        <p:grpSpPr>
          <a:xfrm>
            <a:off x="10671983" y="275927"/>
            <a:ext cx="1154028" cy="239384"/>
            <a:chOff x="12712205" y="7768505"/>
            <a:chExt cx="2099131" cy="435428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66640461-849B-4936-81B7-4287DDCE96D1}"/>
                </a:ext>
              </a:extLst>
            </p:cNvPr>
            <p:cNvSpPr/>
            <p:nvPr/>
          </p:nvSpPr>
          <p:spPr>
            <a:xfrm>
              <a:off x="12802255" y="7984405"/>
              <a:ext cx="72571" cy="63500"/>
            </a:xfrm>
            <a:custGeom>
              <a:avLst/>
              <a:gdLst>
                <a:gd name="connsiteX0" fmla="*/ 57039 w 72571"/>
                <a:gd name="connsiteY0" fmla="*/ 12830 h 63499"/>
                <a:gd name="connsiteX1" fmla="*/ 65204 w 72571"/>
                <a:gd name="connsiteY1" fmla="*/ 25530 h 63499"/>
                <a:gd name="connsiteX2" fmla="*/ 67018 w 72571"/>
                <a:gd name="connsiteY2" fmla="*/ 39137 h 63499"/>
                <a:gd name="connsiteX3" fmla="*/ 57039 w 72571"/>
                <a:gd name="connsiteY3" fmla="*/ 53651 h 63499"/>
                <a:gd name="connsiteX4" fmla="*/ 13496 w 72571"/>
                <a:gd name="connsiteY4" fmla="*/ 52744 h 63499"/>
                <a:gd name="connsiteX5" fmla="*/ 7146 w 72571"/>
                <a:gd name="connsiteY5" fmla="*/ 29158 h 63499"/>
                <a:gd name="connsiteX6" fmla="*/ 11682 w 72571"/>
                <a:gd name="connsiteY6" fmla="*/ 16458 h 63499"/>
                <a:gd name="connsiteX7" fmla="*/ 19846 w 72571"/>
                <a:gd name="connsiteY7" fmla="*/ 11015 h 63499"/>
                <a:gd name="connsiteX8" fmla="*/ 40711 w 72571"/>
                <a:gd name="connsiteY8" fmla="*/ 6480 h 63499"/>
                <a:gd name="connsiteX9" fmla="*/ 57039 w 72571"/>
                <a:gd name="connsiteY9" fmla="*/ 12830 h 6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71" h="63499">
                  <a:moveTo>
                    <a:pt x="57039" y="12830"/>
                  </a:moveTo>
                  <a:cubicBezTo>
                    <a:pt x="61575" y="15551"/>
                    <a:pt x="61575" y="21901"/>
                    <a:pt x="65204" y="25530"/>
                  </a:cubicBezTo>
                  <a:lnTo>
                    <a:pt x="67018" y="39137"/>
                  </a:lnTo>
                  <a:lnTo>
                    <a:pt x="57039" y="53651"/>
                  </a:lnTo>
                  <a:cubicBezTo>
                    <a:pt x="44339" y="60001"/>
                    <a:pt x="25289" y="62722"/>
                    <a:pt x="13496" y="52744"/>
                  </a:cubicBezTo>
                  <a:cubicBezTo>
                    <a:pt x="7146" y="46394"/>
                    <a:pt x="5332" y="38230"/>
                    <a:pt x="7146" y="29158"/>
                  </a:cubicBezTo>
                  <a:lnTo>
                    <a:pt x="11682" y="16458"/>
                  </a:lnTo>
                  <a:cubicBezTo>
                    <a:pt x="14404" y="14644"/>
                    <a:pt x="18032" y="13737"/>
                    <a:pt x="19846" y="11015"/>
                  </a:cubicBezTo>
                  <a:cubicBezTo>
                    <a:pt x="26196" y="7387"/>
                    <a:pt x="34361" y="8294"/>
                    <a:pt x="40711" y="6480"/>
                  </a:cubicBezTo>
                  <a:cubicBezTo>
                    <a:pt x="46154" y="8294"/>
                    <a:pt x="54318" y="5572"/>
                    <a:pt x="57039" y="12830"/>
                  </a:cubicBezTo>
                </a:path>
              </a:pathLst>
            </a:custGeom>
            <a:solidFill>
              <a:srgbClr val="FFCC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1" name="Freeform: Shape 3">
              <a:extLst>
                <a:ext uri="{FF2B5EF4-FFF2-40B4-BE49-F238E27FC236}">
                  <a16:creationId xmlns:a16="http://schemas.microsoft.com/office/drawing/2014/main" id="{23B0E514-BD58-47DE-939B-5C629559272E}"/>
                </a:ext>
              </a:extLst>
            </p:cNvPr>
            <p:cNvSpPr/>
            <p:nvPr/>
          </p:nvSpPr>
          <p:spPr>
            <a:xfrm>
              <a:off x="12759379" y="8071368"/>
              <a:ext cx="99786" cy="127000"/>
            </a:xfrm>
            <a:custGeom>
              <a:avLst/>
              <a:gdLst>
                <a:gd name="connsiteX0" fmla="*/ 67258 w 99785"/>
                <a:gd name="connsiteY0" fmla="*/ 6602 h 126999"/>
                <a:gd name="connsiteX1" fmla="*/ 78144 w 99785"/>
                <a:gd name="connsiteY1" fmla="*/ 8417 h 126999"/>
                <a:gd name="connsiteX2" fmla="*/ 88122 w 99785"/>
                <a:gd name="connsiteY2" fmla="*/ 18395 h 126999"/>
                <a:gd name="connsiteX3" fmla="*/ 97194 w 99785"/>
                <a:gd name="connsiteY3" fmla="*/ 44702 h 126999"/>
                <a:gd name="connsiteX4" fmla="*/ 98101 w 99785"/>
                <a:gd name="connsiteY4" fmla="*/ 58310 h 126999"/>
                <a:gd name="connsiteX5" fmla="*/ 99915 w 99785"/>
                <a:gd name="connsiteY5" fmla="*/ 59217 h 126999"/>
                <a:gd name="connsiteX6" fmla="*/ 97194 w 99785"/>
                <a:gd name="connsiteY6" fmla="*/ 74638 h 126999"/>
                <a:gd name="connsiteX7" fmla="*/ 89030 w 99785"/>
                <a:gd name="connsiteY7" fmla="*/ 100038 h 126999"/>
                <a:gd name="connsiteX8" fmla="*/ 80865 w 99785"/>
                <a:gd name="connsiteY8" fmla="*/ 106388 h 126999"/>
                <a:gd name="connsiteX9" fmla="*/ 64537 w 99785"/>
                <a:gd name="connsiteY9" fmla="*/ 118181 h 126999"/>
                <a:gd name="connsiteX10" fmla="*/ 44580 w 99785"/>
                <a:gd name="connsiteY10" fmla="*/ 119995 h 126999"/>
                <a:gd name="connsiteX11" fmla="*/ 32787 w 99785"/>
                <a:gd name="connsiteY11" fmla="*/ 115460 h 126999"/>
                <a:gd name="connsiteX12" fmla="*/ 14644 w 99785"/>
                <a:gd name="connsiteY12" fmla="*/ 102760 h 126999"/>
                <a:gd name="connsiteX13" fmla="*/ 7387 w 99785"/>
                <a:gd name="connsiteY13" fmla="*/ 90060 h 126999"/>
                <a:gd name="connsiteX14" fmla="*/ 7387 w 99785"/>
                <a:gd name="connsiteY14" fmla="*/ 71010 h 126999"/>
                <a:gd name="connsiteX15" fmla="*/ 6480 w 99785"/>
                <a:gd name="connsiteY15" fmla="*/ 60124 h 126999"/>
                <a:gd name="connsiteX16" fmla="*/ 11015 w 99785"/>
                <a:gd name="connsiteY16" fmla="*/ 41074 h 126999"/>
                <a:gd name="connsiteX17" fmla="*/ 22808 w 99785"/>
                <a:gd name="connsiteY17" fmla="*/ 25652 h 126999"/>
                <a:gd name="connsiteX18" fmla="*/ 46394 w 99785"/>
                <a:gd name="connsiteY18" fmla="*/ 8417 h 126999"/>
                <a:gd name="connsiteX19" fmla="*/ 55465 w 99785"/>
                <a:gd name="connsiteY19" fmla="*/ 6602 h 126999"/>
                <a:gd name="connsiteX20" fmla="*/ 67258 w 99785"/>
                <a:gd name="connsiteY20" fmla="*/ 6602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785" h="126999">
                  <a:moveTo>
                    <a:pt x="67258" y="6602"/>
                  </a:moveTo>
                  <a:cubicBezTo>
                    <a:pt x="70887" y="6602"/>
                    <a:pt x="74515" y="9324"/>
                    <a:pt x="78144" y="8417"/>
                  </a:cubicBezTo>
                  <a:cubicBezTo>
                    <a:pt x="83587" y="10231"/>
                    <a:pt x="82680" y="16581"/>
                    <a:pt x="88122" y="18395"/>
                  </a:cubicBezTo>
                  <a:cubicBezTo>
                    <a:pt x="92658" y="26560"/>
                    <a:pt x="95380" y="35631"/>
                    <a:pt x="97194" y="44702"/>
                  </a:cubicBezTo>
                  <a:cubicBezTo>
                    <a:pt x="95380" y="50145"/>
                    <a:pt x="99915" y="52867"/>
                    <a:pt x="98101" y="58310"/>
                  </a:cubicBezTo>
                  <a:lnTo>
                    <a:pt x="99915" y="59217"/>
                  </a:lnTo>
                  <a:cubicBezTo>
                    <a:pt x="99915" y="64660"/>
                    <a:pt x="99008" y="70102"/>
                    <a:pt x="97194" y="74638"/>
                  </a:cubicBezTo>
                  <a:cubicBezTo>
                    <a:pt x="98101" y="83710"/>
                    <a:pt x="93565" y="91874"/>
                    <a:pt x="89030" y="100038"/>
                  </a:cubicBezTo>
                  <a:cubicBezTo>
                    <a:pt x="86308" y="101852"/>
                    <a:pt x="84494" y="107295"/>
                    <a:pt x="80865" y="106388"/>
                  </a:cubicBezTo>
                  <a:cubicBezTo>
                    <a:pt x="73608" y="108202"/>
                    <a:pt x="72701" y="119088"/>
                    <a:pt x="64537" y="118181"/>
                  </a:cubicBezTo>
                  <a:cubicBezTo>
                    <a:pt x="59094" y="122717"/>
                    <a:pt x="51837" y="119995"/>
                    <a:pt x="44580" y="119995"/>
                  </a:cubicBezTo>
                  <a:cubicBezTo>
                    <a:pt x="40951" y="118181"/>
                    <a:pt x="35508" y="118181"/>
                    <a:pt x="32787" y="115460"/>
                  </a:cubicBezTo>
                  <a:cubicBezTo>
                    <a:pt x="26437" y="112738"/>
                    <a:pt x="20087" y="108202"/>
                    <a:pt x="14644" y="102760"/>
                  </a:cubicBezTo>
                  <a:cubicBezTo>
                    <a:pt x="12830" y="97317"/>
                    <a:pt x="7387" y="95502"/>
                    <a:pt x="7387" y="90060"/>
                  </a:cubicBezTo>
                  <a:cubicBezTo>
                    <a:pt x="9201" y="83710"/>
                    <a:pt x="5572" y="77360"/>
                    <a:pt x="7387" y="71010"/>
                  </a:cubicBezTo>
                  <a:lnTo>
                    <a:pt x="6480" y="60124"/>
                  </a:lnTo>
                  <a:lnTo>
                    <a:pt x="11015" y="41074"/>
                  </a:lnTo>
                  <a:cubicBezTo>
                    <a:pt x="18272" y="37445"/>
                    <a:pt x="16458" y="28374"/>
                    <a:pt x="22808" y="25652"/>
                  </a:cubicBezTo>
                  <a:cubicBezTo>
                    <a:pt x="27344" y="15674"/>
                    <a:pt x="38230" y="12952"/>
                    <a:pt x="46394" y="8417"/>
                  </a:cubicBezTo>
                  <a:cubicBezTo>
                    <a:pt x="49115" y="7510"/>
                    <a:pt x="53651" y="9324"/>
                    <a:pt x="55465" y="6602"/>
                  </a:cubicBezTo>
                  <a:cubicBezTo>
                    <a:pt x="59094" y="5695"/>
                    <a:pt x="62722" y="10231"/>
                    <a:pt x="67258" y="6602"/>
                  </a:cubicBezTo>
                </a:path>
              </a:pathLst>
            </a:custGeom>
            <a:solidFill>
              <a:srgbClr val="E30613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:a16="http://schemas.microsoft.com/office/drawing/2014/main" id="{95AA49F1-E45B-4F31-8C7B-5FD9EFABB88C}"/>
                </a:ext>
              </a:extLst>
            </p:cNvPr>
            <p:cNvSpPr/>
            <p:nvPr/>
          </p:nvSpPr>
          <p:spPr>
            <a:xfrm>
              <a:off x="12712205" y="7768505"/>
              <a:ext cx="535214" cy="435428"/>
            </a:xfrm>
            <a:custGeom>
              <a:avLst/>
              <a:gdLst>
                <a:gd name="connsiteX0" fmla="*/ 475472 w 535214"/>
                <a:gd name="connsiteY0" fmla="*/ 14644 h 435428"/>
                <a:gd name="connsiteX1" fmla="*/ 434651 w 535214"/>
                <a:gd name="connsiteY1" fmla="*/ 93565 h 435428"/>
                <a:gd name="connsiteX2" fmla="*/ 405622 w 535214"/>
                <a:gd name="connsiteY2" fmla="*/ 132572 h 435428"/>
                <a:gd name="connsiteX3" fmla="*/ 381130 w 535214"/>
                <a:gd name="connsiteY3" fmla="*/ 161601 h 435428"/>
                <a:gd name="connsiteX4" fmla="*/ 394737 w 535214"/>
                <a:gd name="connsiteY4" fmla="*/ 176115 h 435428"/>
                <a:gd name="connsiteX5" fmla="*/ 413787 w 535214"/>
                <a:gd name="connsiteY5" fmla="*/ 200608 h 435428"/>
                <a:gd name="connsiteX6" fmla="*/ 424672 w 535214"/>
                <a:gd name="connsiteY6" fmla="*/ 206958 h 435428"/>
                <a:gd name="connsiteX7" fmla="*/ 455515 w 535214"/>
                <a:gd name="connsiteY7" fmla="*/ 245965 h 435428"/>
                <a:gd name="connsiteX8" fmla="*/ 463680 w 535214"/>
                <a:gd name="connsiteY8" fmla="*/ 259572 h 435428"/>
                <a:gd name="connsiteX9" fmla="*/ 485451 w 535214"/>
                <a:gd name="connsiteY9" fmla="*/ 294044 h 435428"/>
                <a:gd name="connsiteX10" fmla="*/ 500872 w 535214"/>
                <a:gd name="connsiteY10" fmla="*/ 327608 h 435428"/>
                <a:gd name="connsiteX11" fmla="*/ 511758 w 535214"/>
                <a:gd name="connsiteY11" fmla="*/ 347565 h 435428"/>
                <a:gd name="connsiteX12" fmla="*/ 531715 w 535214"/>
                <a:gd name="connsiteY12" fmla="*/ 392922 h 435428"/>
                <a:gd name="connsiteX13" fmla="*/ 529901 w 535214"/>
                <a:gd name="connsiteY13" fmla="*/ 401994 h 435428"/>
                <a:gd name="connsiteX14" fmla="*/ 520830 w 535214"/>
                <a:gd name="connsiteY14" fmla="*/ 401087 h 435428"/>
                <a:gd name="connsiteX15" fmla="*/ 468215 w 535214"/>
                <a:gd name="connsiteY15" fmla="*/ 374779 h 435428"/>
                <a:gd name="connsiteX16" fmla="*/ 414694 w 535214"/>
                <a:gd name="connsiteY16" fmla="*/ 335772 h 435428"/>
                <a:gd name="connsiteX17" fmla="*/ 399272 w 535214"/>
                <a:gd name="connsiteY17" fmla="*/ 323072 h 435428"/>
                <a:gd name="connsiteX18" fmla="*/ 353008 w 535214"/>
                <a:gd name="connsiteY18" fmla="*/ 288601 h 435428"/>
                <a:gd name="connsiteX19" fmla="*/ 330330 w 535214"/>
                <a:gd name="connsiteY19" fmla="*/ 271365 h 435428"/>
                <a:gd name="connsiteX20" fmla="*/ 316722 w 535214"/>
                <a:gd name="connsiteY20" fmla="*/ 262294 h 435428"/>
                <a:gd name="connsiteX21" fmla="*/ 280437 w 535214"/>
                <a:gd name="connsiteY21" fmla="*/ 236894 h 435428"/>
                <a:gd name="connsiteX22" fmla="*/ 279530 w 535214"/>
                <a:gd name="connsiteY22" fmla="*/ 243244 h 435428"/>
                <a:gd name="connsiteX23" fmla="*/ 267737 w 535214"/>
                <a:gd name="connsiteY23" fmla="*/ 273180 h 435428"/>
                <a:gd name="connsiteX24" fmla="*/ 255037 w 535214"/>
                <a:gd name="connsiteY24" fmla="*/ 307651 h 435428"/>
                <a:gd name="connsiteX25" fmla="*/ 225101 w 535214"/>
                <a:gd name="connsiteY25" fmla="*/ 363894 h 435428"/>
                <a:gd name="connsiteX26" fmla="*/ 182465 w 535214"/>
                <a:gd name="connsiteY26" fmla="*/ 421044 h 435428"/>
                <a:gd name="connsiteX27" fmla="*/ 167044 w 535214"/>
                <a:gd name="connsiteY27" fmla="*/ 432837 h 435428"/>
                <a:gd name="connsiteX28" fmla="*/ 160694 w 535214"/>
                <a:gd name="connsiteY28" fmla="*/ 429208 h 435428"/>
                <a:gd name="connsiteX29" fmla="*/ 157972 w 535214"/>
                <a:gd name="connsiteY29" fmla="*/ 412879 h 435428"/>
                <a:gd name="connsiteX30" fmla="*/ 160694 w 535214"/>
                <a:gd name="connsiteY30" fmla="*/ 392015 h 435428"/>
                <a:gd name="connsiteX31" fmla="*/ 159787 w 535214"/>
                <a:gd name="connsiteY31" fmla="*/ 389294 h 435428"/>
                <a:gd name="connsiteX32" fmla="*/ 162508 w 535214"/>
                <a:gd name="connsiteY32" fmla="*/ 361172 h 435428"/>
                <a:gd name="connsiteX33" fmla="*/ 167044 w 535214"/>
                <a:gd name="connsiteY33" fmla="*/ 341215 h 435428"/>
                <a:gd name="connsiteX34" fmla="*/ 173394 w 535214"/>
                <a:gd name="connsiteY34" fmla="*/ 314908 h 435428"/>
                <a:gd name="connsiteX35" fmla="*/ 177022 w 535214"/>
                <a:gd name="connsiteY35" fmla="*/ 296765 h 435428"/>
                <a:gd name="connsiteX36" fmla="*/ 186094 w 535214"/>
                <a:gd name="connsiteY36" fmla="*/ 279530 h 435428"/>
                <a:gd name="connsiteX37" fmla="*/ 187001 w 535214"/>
                <a:gd name="connsiteY37" fmla="*/ 267737 h 435428"/>
                <a:gd name="connsiteX38" fmla="*/ 205144 w 535214"/>
                <a:gd name="connsiteY38" fmla="*/ 213308 h 435428"/>
                <a:gd name="connsiteX39" fmla="*/ 202422 w 535214"/>
                <a:gd name="connsiteY39" fmla="*/ 211494 h 435428"/>
                <a:gd name="connsiteX40" fmla="*/ 165230 w 535214"/>
                <a:gd name="connsiteY40" fmla="*/ 210587 h 435428"/>
                <a:gd name="connsiteX41" fmla="*/ 106265 w 535214"/>
                <a:gd name="connsiteY41" fmla="*/ 203330 h 435428"/>
                <a:gd name="connsiteX42" fmla="*/ 81772 w 535214"/>
                <a:gd name="connsiteY42" fmla="*/ 197887 h 435428"/>
                <a:gd name="connsiteX43" fmla="*/ 67258 w 535214"/>
                <a:gd name="connsiteY43" fmla="*/ 196980 h 435428"/>
                <a:gd name="connsiteX44" fmla="*/ 38230 w 535214"/>
                <a:gd name="connsiteY44" fmla="*/ 187908 h 435428"/>
                <a:gd name="connsiteX45" fmla="*/ 20087 w 535214"/>
                <a:gd name="connsiteY45" fmla="*/ 183372 h 435428"/>
                <a:gd name="connsiteX46" fmla="*/ 6480 w 535214"/>
                <a:gd name="connsiteY46" fmla="*/ 175208 h 435428"/>
                <a:gd name="connsiteX47" fmla="*/ 6480 w 535214"/>
                <a:gd name="connsiteY47" fmla="*/ 173394 h 435428"/>
                <a:gd name="connsiteX48" fmla="*/ 50930 w 535214"/>
                <a:gd name="connsiteY48" fmla="*/ 147994 h 435428"/>
                <a:gd name="connsiteX49" fmla="*/ 100822 w 535214"/>
                <a:gd name="connsiteY49" fmla="*/ 138922 h 435428"/>
                <a:gd name="connsiteX50" fmla="*/ 132572 w 535214"/>
                <a:gd name="connsiteY50" fmla="*/ 138015 h 435428"/>
                <a:gd name="connsiteX51" fmla="*/ 187908 w 535214"/>
                <a:gd name="connsiteY51" fmla="*/ 141644 h 435428"/>
                <a:gd name="connsiteX52" fmla="*/ 206051 w 535214"/>
                <a:gd name="connsiteY52" fmla="*/ 145272 h 435428"/>
                <a:gd name="connsiteX53" fmla="*/ 206051 w 535214"/>
                <a:gd name="connsiteY53" fmla="*/ 142551 h 435428"/>
                <a:gd name="connsiteX54" fmla="*/ 188815 w 535214"/>
                <a:gd name="connsiteY54" fmla="*/ 118965 h 435428"/>
                <a:gd name="connsiteX55" fmla="*/ 166137 w 535214"/>
                <a:gd name="connsiteY55" fmla="*/ 73608 h 435428"/>
                <a:gd name="connsiteX56" fmla="*/ 162508 w 535214"/>
                <a:gd name="connsiteY56" fmla="*/ 56372 h 435428"/>
                <a:gd name="connsiteX57" fmla="*/ 165230 w 535214"/>
                <a:gd name="connsiteY57" fmla="*/ 50022 h 435428"/>
                <a:gd name="connsiteX58" fmla="*/ 177022 w 535214"/>
                <a:gd name="connsiteY58" fmla="*/ 48208 h 435428"/>
                <a:gd name="connsiteX59" fmla="*/ 209680 w 535214"/>
                <a:gd name="connsiteY59" fmla="*/ 57280 h 435428"/>
                <a:gd name="connsiteX60" fmla="*/ 244151 w 535214"/>
                <a:gd name="connsiteY60" fmla="*/ 74515 h 435428"/>
                <a:gd name="connsiteX61" fmla="*/ 283158 w 535214"/>
                <a:gd name="connsiteY61" fmla="*/ 104451 h 435428"/>
                <a:gd name="connsiteX62" fmla="*/ 293137 w 535214"/>
                <a:gd name="connsiteY62" fmla="*/ 106265 h 435428"/>
                <a:gd name="connsiteX63" fmla="*/ 299487 w 535214"/>
                <a:gd name="connsiteY63" fmla="*/ 100822 h 435428"/>
                <a:gd name="connsiteX64" fmla="*/ 342122 w 535214"/>
                <a:gd name="connsiteY64" fmla="*/ 78144 h 435428"/>
                <a:gd name="connsiteX65" fmla="*/ 360265 w 535214"/>
                <a:gd name="connsiteY65" fmla="*/ 64537 h 435428"/>
                <a:gd name="connsiteX66" fmla="*/ 372965 w 535214"/>
                <a:gd name="connsiteY66" fmla="*/ 59094 h 435428"/>
                <a:gd name="connsiteX67" fmla="*/ 396551 w 535214"/>
                <a:gd name="connsiteY67" fmla="*/ 42765 h 435428"/>
                <a:gd name="connsiteX68" fmla="*/ 408344 w 535214"/>
                <a:gd name="connsiteY68" fmla="*/ 37322 h 435428"/>
                <a:gd name="connsiteX69" fmla="*/ 449165 w 535214"/>
                <a:gd name="connsiteY69" fmla="*/ 14644 h 435428"/>
                <a:gd name="connsiteX70" fmla="*/ 467308 w 535214"/>
                <a:gd name="connsiteY70" fmla="*/ 6480 h 435428"/>
                <a:gd name="connsiteX71" fmla="*/ 475472 w 535214"/>
                <a:gd name="connsiteY71" fmla="*/ 14644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35214" h="435428">
                  <a:moveTo>
                    <a:pt x="475472" y="14644"/>
                  </a:moveTo>
                  <a:cubicBezTo>
                    <a:pt x="473658" y="45487"/>
                    <a:pt x="448258" y="67258"/>
                    <a:pt x="434651" y="93565"/>
                  </a:cubicBezTo>
                  <a:cubicBezTo>
                    <a:pt x="429208" y="108987"/>
                    <a:pt x="415601" y="118965"/>
                    <a:pt x="405622" y="132572"/>
                  </a:cubicBezTo>
                  <a:cubicBezTo>
                    <a:pt x="396551" y="141644"/>
                    <a:pt x="388387" y="151622"/>
                    <a:pt x="381130" y="161601"/>
                  </a:cubicBezTo>
                  <a:cubicBezTo>
                    <a:pt x="382037" y="168858"/>
                    <a:pt x="390201" y="170672"/>
                    <a:pt x="394737" y="176115"/>
                  </a:cubicBezTo>
                  <a:cubicBezTo>
                    <a:pt x="403808" y="182465"/>
                    <a:pt x="404715" y="193351"/>
                    <a:pt x="413787" y="200608"/>
                  </a:cubicBezTo>
                  <a:cubicBezTo>
                    <a:pt x="419230" y="200608"/>
                    <a:pt x="419230" y="207865"/>
                    <a:pt x="424672" y="206958"/>
                  </a:cubicBezTo>
                  <a:cubicBezTo>
                    <a:pt x="436465" y="219658"/>
                    <a:pt x="445537" y="232358"/>
                    <a:pt x="455515" y="245965"/>
                  </a:cubicBezTo>
                  <a:cubicBezTo>
                    <a:pt x="457330" y="250501"/>
                    <a:pt x="459144" y="255944"/>
                    <a:pt x="463680" y="259572"/>
                  </a:cubicBezTo>
                  <a:cubicBezTo>
                    <a:pt x="471844" y="270458"/>
                    <a:pt x="478194" y="283158"/>
                    <a:pt x="485451" y="294044"/>
                  </a:cubicBezTo>
                  <a:cubicBezTo>
                    <a:pt x="486358" y="306744"/>
                    <a:pt x="497244" y="315815"/>
                    <a:pt x="500872" y="327608"/>
                  </a:cubicBezTo>
                  <a:cubicBezTo>
                    <a:pt x="505408" y="333958"/>
                    <a:pt x="508130" y="341215"/>
                    <a:pt x="511758" y="347565"/>
                  </a:cubicBezTo>
                  <a:cubicBezTo>
                    <a:pt x="519015" y="362987"/>
                    <a:pt x="523551" y="378408"/>
                    <a:pt x="531715" y="392922"/>
                  </a:cubicBezTo>
                  <a:cubicBezTo>
                    <a:pt x="533530" y="396551"/>
                    <a:pt x="531715" y="399272"/>
                    <a:pt x="529901" y="401994"/>
                  </a:cubicBezTo>
                  <a:cubicBezTo>
                    <a:pt x="527180" y="404715"/>
                    <a:pt x="524458" y="400179"/>
                    <a:pt x="520830" y="401087"/>
                  </a:cubicBezTo>
                  <a:cubicBezTo>
                    <a:pt x="502687" y="394737"/>
                    <a:pt x="485451" y="384758"/>
                    <a:pt x="468215" y="374779"/>
                  </a:cubicBezTo>
                  <a:cubicBezTo>
                    <a:pt x="450980" y="361172"/>
                    <a:pt x="431930" y="351194"/>
                    <a:pt x="414694" y="335772"/>
                  </a:cubicBezTo>
                  <a:cubicBezTo>
                    <a:pt x="408344" y="333958"/>
                    <a:pt x="405622" y="326701"/>
                    <a:pt x="399272" y="323072"/>
                  </a:cubicBezTo>
                  <a:cubicBezTo>
                    <a:pt x="382944" y="313094"/>
                    <a:pt x="369337" y="298580"/>
                    <a:pt x="353008" y="288601"/>
                  </a:cubicBezTo>
                  <a:cubicBezTo>
                    <a:pt x="345751" y="283158"/>
                    <a:pt x="337587" y="277715"/>
                    <a:pt x="330330" y="271365"/>
                  </a:cubicBezTo>
                  <a:cubicBezTo>
                    <a:pt x="324887" y="270458"/>
                    <a:pt x="323072" y="264108"/>
                    <a:pt x="316722" y="262294"/>
                  </a:cubicBezTo>
                  <a:cubicBezTo>
                    <a:pt x="304022" y="255037"/>
                    <a:pt x="293137" y="244151"/>
                    <a:pt x="280437" y="236894"/>
                  </a:cubicBezTo>
                  <a:cubicBezTo>
                    <a:pt x="279530" y="238708"/>
                    <a:pt x="280437" y="241430"/>
                    <a:pt x="279530" y="243244"/>
                  </a:cubicBezTo>
                  <a:cubicBezTo>
                    <a:pt x="271365" y="251408"/>
                    <a:pt x="273180" y="264108"/>
                    <a:pt x="267737" y="273180"/>
                  </a:cubicBezTo>
                  <a:cubicBezTo>
                    <a:pt x="267737" y="285880"/>
                    <a:pt x="258665" y="295858"/>
                    <a:pt x="255037" y="307651"/>
                  </a:cubicBezTo>
                  <a:cubicBezTo>
                    <a:pt x="245058" y="325794"/>
                    <a:pt x="235987" y="345751"/>
                    <a:pt x="225101" y="363894"/>
                  </a:cubicBezTo>
                  <a:cubicBezTo>
                    <a:pt x="210587" y="382944"/>
                    <a:pt x="203330" y="405622"/>
                    <a:pt x="182465" y="421044"/>
                  </a:cubicBezTo>
                  <a:cubicBezTo>
                    <a:pt x="177930" y="426487"/>
                    <a:pt x="172487" y="429208"/>
                    <a:pt x="167044" y="432837"/>
                  </a:cubicBezTo>
                  <a:cubicBezTo>
                    <a:pt x="164322" y="431929"/>
                    <a:pt x="161601" y="432837"/>
                    <a:pt x="160694" y="429208"/>
                  </a:cubicBezTo>
                  <a:cubicBezTo>
                    <a:pt x="157972" y="424672"/>
                    <a:pt x="161601" y="417415"/>
                    <a:pt x="157972" y="412879"/>
                  </a:cubicBezTo>
                  <a:cubicBezTo>
                    <a:pt x="160694" y="406529"/>
                    <a:pt x="158880" y="399272"/>
                    <a:pt x="160694" y="392015"/>
                  </a:cubicBezTo>
                  <a:lnTo>
                    <a:pt x="159787" y="389294"/>
                  </a:lnTo>
                  <a:cubicBezTo>
                    <a:pt x="159787" y="379315"/>
                    <a:pt x="165230" y="371151"/>
                    <a:pt x="162508" y="361172"/>
                  </a:cubicBezTo>
                  <a:cubicBezTo>
                    <a:pt x="165230" y="354822"/>
                    <a:pt x="166137" y="348472"/>
                    <a:pt x="167044" y="341215"/>
                  </a:cubicBezTo>
                  <a:cubicBezTo>
                    <a:pt x="169765" y="333051"/>
                    <a:pt x="172487" y="323979"/>
                    <a:pt x="173394" y="314908"/>
                  </a:cubicBezTo>
                  <a:cubicBezTo>
                    <a:pt x="176115" y="309465"/>
                    <a:pt x="177022" y="303115"/>
                    <a:pt x="177022" y="296765"/>
                  </a:cubicBezTo>
                  <a:cubicBezTo>
                    <a:pt x="179744" y="291322"/>
                    <a:pt x="179744" y="284065"/>
                    <a:pt x="186094" y="279530"/>
                  </a:cubicBezTo>
                  <a:cubicBezTo>
                    <a:pt x="187001" y="275901"/>
                    <a:pt x="186094" y="272272"/>
                    <a:pt x="187001" y="267737"/>
                  </a:cubicBezTo>
                  <a:cubicBezTo>
                    <a:pt x="193351" y="249594"/>
                    <a:pt x="200608" y="232358"/>
                    <a:pt x="205144" y="213308"/>
                  </a:cubicBezTo>
                  <a:cubicBezTo>
                    <a:pt x="205144" y="212401"/>
                    <a:pt x="204237" y="211494"/>
                    <a:pt x="202422" y="211494"/>
                  </a:cubicBezTo>
                  <a:cubicBezTo>
                    <a:pt x="189722" y="210587"/>
                    <a:pt x="177022" y="213308"/>
                    <a:pt x="165230" y="210587"/>
                  </a:cubicBezTo>
                  <a:cubicBezTo>
                    <a:pt x="145272" y="210587"/>
                    <a:pt x="125315" y="207865"/>
                    <a:pt x="106265" y="203330"/>
                  </a:cubicBezTo>
                  <a:cubicBezTo>
                    <a:pt x="99008" y="201515"/>
                    <a:pt x="89030" y="202422"/>
                    <a:pt x="81772" y="197887"/>
                  </a:cubicBezTo>
                  <a:cubicBezTo>
                    <a:pt x="77237" y="197887"/>
                    <a:pt x="71794" y="198794"/>
                    <a:pt x="67258" y="196980"/>
                  </a:cubicBezTo>
                  <a:cubicBezTo>
                    <a:pt x="58187" y="192444"/>
                    <a:pt x="47301" y="193351"/>
                    <a:pt x="38230" y="187908"/>
                  </a:cubicBezTo>
                  <a:cubicBezTo>
                    <a:pt x="30972" y="188815"/>
                    <a:pt x="26437" y="184280"/>
                    <a:pt x="20087" y="183372"/>
                  </a:cubicBezTo>
                  <a:cubicBezTo>
                    <a:pt x="13737" y="184280"/>
                    <a:pt x="11015" y="178837"/>
                    <a:pt x="6480" y="175208"/>
                  </a:cubicBezTo>
                  <a:lnTo>
                    <a:pt x="6480" y="173394"/>
                  </a:lnTo>
                  <a:cubicBezTo>
                    <a:pt x="17365" y="157972"/>
                    <a:pt x="35508" y="154344"/>
                    <a:pt x="50930" y="147994"/>
                  </a:cubicBezTo>
                  <a:cubicBezTo>
                    <a:pt x="66351" y="143458"/>
                    <a:pt x="84494" y="142551"/>
                    <a:pt x="100822" y="138922"/>
                  </a:cubicBezTo>
                  <a:cubicBezTo>
                    <a:pt x="110801" y="137108"/>
                    <a:pt x="122594" y="139830"/>
                    <a:pt x="132572" y="138015"/>
                  </a:cubicBezTo>
                  <a:cubicBezTo>
                    <a:pt x="151622" y="138922"/>
                    <a:pt x="169765" y="141644"/>
                    <a:pt x="187908" y="141644"/>
                  </a:cubicBezTo>
                  <a:cubicBezTo>
                    <a:pt x="194258" y="142551"/>
                    <a:pt x="199701" y="145272"/>
                    <a:pt x="206051" y="145272"/>
                  </a:cubicBezTo>
                  <a:lnTo>
                    <a:pt x="206051" y="142551"/>
                  </a:lnTo>
                  <a:lnTo>
                    <a:pt x="188815" y="118965"/>
                  </a:lnTo>
                  <a:cubicBezTo>
                    <a:pt x="182465" y="103544"/>
                    <a:pt x="169765" y="89937"/>
                    <a:pt x="166137" y="73608"/>
                  </a:cubicBezTo>
                  <a:cubicBezTo>
                    <a:pt x="162508" y="69072"/>
                    <a:pt x="166137" y="61815"/>
                    <a:pt x="162508" y="56372"/>
                  </a:cubicBezTo>
                  <a:cubicBezTo>
                    <a:pt x="162508" y="53651"/>
                    <a:pt x="164322" y="51837"/>
                    <a:pt x="165230" y="50022"/>
                  </a:cubicBezTo>
                  <a:cubicBezTo>
                    <a:pt x="168858" y="48208"/>
                    <a:pt x="173394" y="50930"/>
                    <a:pt x="177022" y="48208"/>
                  </a:cubicBezTo>
                  <a:cubicBezTo>
                    <a:pt x="188815" y="50930"/>
                    <a:pt x="198794" y="54558"/>
                    <a:pt x="209680" y="57280"/>
                  </a:cubicBezTo>
                  <a:cubicBezTo>
                    <a:pt x="221472" y="61815"/>
                    <a:pt x="233265" y="66351"/>
                    <a:pt x="244151" y="74515"/>
                  </a:cubicBezTo>
                  <a:cubicBezTo>
                    <a:pt x="256851" y="83587"/>
                    <a:pt x="273180" y="89937"/>
                    <a:pt x="283158" y="104451"/>
                  </a:cubicBezTo>
                  <a:cubicBezTo>
                    <a:pt x="285880" y="107172"/>
                    <a:pt x="290415" y="107172"/>
                    <a:pt x="293137" y="106265"/>
                  </a:cubicBezTo>
                  <a:cubicBezTo>
                    <a:pt x="295858" y="105358"/>
                    <a:pt x="296765" y="101730"/>
                    <a:pt x="299487" y="100822"/>
                  </a:cubicBezTo>
                  <a:cubicBezTo>
                    <a:pt x="313094" y="91751"/>
                    <a:pt x="328515" y="87215"/>
                    <a:pt x="342122" y="78144"/>
                  </a:cubicBezTo>
                  <a:cubicBezTo>
                    <a:pt x="347565" y="72701"/>
                    <a:pt x="356637" y="71794"/>
                    <a:pt x="360265" y="64537"/>
                  </a:cubicBezTo>
                  <a:cubicBezTo>
                    <a:pt x="364801" y="62722"/>
                    <a:pt x="368430" y="60001"/>
                    <a:pt x="372965" y="59094"/>
                  </a:cubicBezTo>
                  <a:cubicBezTo>
                    <a:pt x="381130" y="53651"/>
                    <a:pt x="388387" y="47301"/>
                    <a:pt x="396551" y="42765"/>
                  </a:cubicBezTo>
                  <a:cubicBezTo>
                    <a:pt x="401087" y="41858"/>
                    <a:pt x="404715" y="40044"/>
                    <a:pt x="408344" y="37322"/>
                  </a:cubicBezTo>
                  <a:cubicBezTo>
                    <a:pt x="421951" y="30065"/>
                    <a:pt x="436465" y="23715"/>
                    <a:pt x="449165" y="14644"/>
                  </a:cubicBezTo>
                  <a:cubicBezTo>
                    <a:pt x="451887" y="6480"/>
                    <a:pt x="460958" y="8294"/>
                    <a:pt x="467308" y="6480"/>
                  </a:cubicBezTo>
                  <a:cubicBezTo>
                    <a:pt x="470030" y="11015"/>
                    <a:pt x="474565" y="10108"/>
                    <a:pt x="475472" y="14644"/>
                  </a:cubicBezTo>
                </a:path>
              </a:pathLst>
            </a:custGeom>
            <a:solidFill>
              <a:srgbClr val="0BBBEF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:a16="http://schemas.microsoft.com/office/drawing/2014/main" id="{21D9A4F9-456C-4221-B53D-DC85F148E077}"/>
                </a:ext>
              </a:extLst>
            </p:cNvPr>
            <p:cNvSpPr/>
            <p:nvPr/>
          </p:nvSpPr>
          <p:spPr>
            <a:xfrm>
              <a:off x="13332693" y="7812048"/>
              <a:ext cx="1478643" cy="344714"/>
            </a:xfrm>
            <a:custGeom>
              <a:avLst/>
              <a:gdLst>
                <a:gd name="connsiteX0" fmla="*/ 1090515 w 1478642"/>
                <a:gd name="connsiteY0" fmla="*/ 245965 h 344714"/>
                <a:gd name="connsiteX1" fmla="*/ 1066930 w 1478642"/>
                <a:gd name="connsiteY1" fmla="*/ 252315 h 344714"/>
                <a:gd name="connsiteX2" fmla="*/ 1039715 w 1478642"/>
                <a:gd name="connsiteY2" fmla="*/ 223287 h 344714"/>
                <a:gd name="connsiteX3" fmla="*/ 1073280 w 1478642"/>
                <a:gd name="connsiteY3" fmla="*/ 192444 h 344714"/>
                <a:gd name="connsiteX4" fmla="*/ 1090515 w 1478642"/>
                <a:gd name="connsiteY4" fmla="*/ 194258 h 344714"/>
                <a:gd name="connsiteX5" fmla="*/ 1090515 w 1478642"/>
                <a:gd name="connsiteY5" fmla="*/ 245965 h 344714"/>
                <a:gd name="connsiteX6" fmla="*/ 1028830 w 1478642"/>
                <a:gd name="connsiteY6" fmla="*/ 158880 h 344714"/>
                <a:gd name="connsiteX7" fmla="*/ 1064208 w 1478642"/>
                <a:gd name="connsiteY7" fmla="*/ 139830 h 344714"/>
                <a:gd name="connsiteX8" fmla="*/ 1089608 w 1478642"/>
                <a:gd name="connsiteY8" fmla="*/ 180651 h 344714"/>
                <a:gd name="connsiteX9" fmla="*/ 1073280 w 1478642"/>
                <a:gd name="connsiteY9" fmla="*/ 179744 h 344714"/>
                <a:gd name="connsiteX10" fmla="*/ 1005244 w 1478642"/>
                <a:gd name="connsiteY10" fmla="*/ 231451 h 344714"/>
                <a:gd name="connsiteX11" fmla="*/ 1053322 w 1478642"/>
                <a:gd name="connsiteY11" fmla="*/ 272272 h 344714"/>
                <a:gd name="connsiteX12" fmla="*/ 1092330 w 1478642"/>
                <a:gd name="connsiteY12" fmla="*/ 255037 h 344714"/>
                <a:gd name="connsiteX13" fmla="*/ 1120451 w 1478642"/>
                <a:gd name="connsiteY13" fmla="*/ 272272 h 344714"/>
                <a:gd name="connsiteX14" fmla="*/ 1146758 w 1478642"/>
                <a:gd name="connsiteY14" fmla="*/ 251408 h 344714"/>
                <a:gd name="connsiteX15" fmla="*/ 1141315 w 1478642"/>
                <a:gd name="connsiteY15" fmla="*/ 245965 h 344714"/>
                <a:gd name="connsiteX16" fmla="*/ 1134058 w 1478642"/>
                <a:gd name="connsiteY16" fmla="*/ 247780 h 344714"/>
                <a:gd name="connsiteX17" fmla="*/ 1123173 w 1478642"/>
                <a:gd name="connsiteY17" fmla="*/ 226915 h 344714"/>
                <a:gd name="connsiteX18" fmla="*/ 1123173 w 1478642"/>
                <a:gd name="connsiteY18" fmla="*/ 214215 h 344714"/>
                <a:gd name="connsiteX19" fmla="*/ 1124987 w 1478642"/>
                <a:gd name="connsiteY19" fmla="*/ 162508 h 344714"/>
                <a:gd name="connsiteX20" fmla="*/ 1066930 w 1478642"/>
                <a:gd name="connsiteY20" fmla="*/ 118965 h 344714"/>
                <a:gd name="connsiteX21" fmla="*/ 1021572 w 1478642"/>
                <a:gd name="connsiteY21" fmla="*/ 125315 h 344714"/>
                <a:gd name="connsiteX22" fmla="*/ 1021572 w 1478642"/>
                <a:gd name="connsiteY22" fmla="*/ 158880 h 344714"/>
                <a:gd name="connsiteX23" fmla="*/ 1028830 w 1478642"/>
                <a:gd name="connsiteY23" fmla="*/ 158880 h 344714"/>
                <a:gd name="connsiteX24" fmla="*/ 237801 w 1478642"/>
                <a:gd name="connsiteY24" fmla="*/ 20994 h 344714"/>
                <a:gd name="connsiteX25" fmla="*/ 146180 w 1478642"/>
                <a:gd name="connsiteY25" fmla="*/ 6480 h 344714"/>
                <a:gd name="connsiteX26" fmla="*/ 6480 w 1478642"/>
                <a:gd name="connsiteY26" fmla="*/ 137108 h 344714"/>
                <a:gd name="connsiteX27" fmla="*/ 162508 w 1478642"/>
                <a:gd name="connsiteY27" fmla="*/ 269551 h 344714"/>
                <a:gd name="connsiteX28" fmla="*/ 233265 w 1478642"/>
                <a:gd name="connsiteY28" fmla="*/ 261387 h 344714"/>
                <a:gd name="connsiteX29" fmla="*/ 244151 w 1478642"/>
                <a:gd name="connsiteY29" fmla="*/ 221472 h 344714"/>
                <a:gd name="connsiteX30" fmla="*/ 233265 w 1478642"/>
                <a:gd name="connsiteY30" fmla="*/ 216937 h 344714"/>
                <a:gd name="connsiteX31" fmla="*/ 161601 w 1478642"/>
                <a:gd name="connsiteY31" fmla="*/ 255037 h 344714"/>
                <a:gd name="connsiteX32" fmla="*/ 57280 w 1478642"/>
                <a:gd name="connsiteY32" fmla="*/ 135294 h 344714"/>
                <a:gd name="connsiteX33" fmla="*/ 147087 w 1478642"/>
                <a:gd name="connsiteY33" fmla="*/ 23715 h 344714"/>
                <a:gd name="connsiteX34" fmla="*/ 225101 w 1478642"/>
                <a:gd name="connsiteY34" fmla="*/ 71794 h 344714"/>
                <a:gd name="connsiteX35" fmla="*/ 240522 w 1478642"/>
                <a:gd name="connsiteY35" fmla="*/ 71794 h 344714"/>
                <a:gd name="connsiteX36" fmla="*/ 237801 w 1478642"/>
                <a:gd name="connsiteY36" fmla="*/ 20994 h 344714"/>
                <a:gd name="connsiteX37" fmla="*/ 281344 w 1478642"/>
                <a:gd name="connsiteY37" fmla="*/ 158880 h 344714"/>
                <a:gd name="connsiteX38" fmla="*/ 281344 w 1478642"/>
                <a:gd name="connsiteY38" fmla="*/ 125315 h 344714"/>
                <a:gd name="connsiteX39" fmla="*/ 327608 w 1478642"/>
                <a:gd name="connsiteY39" fmla="*/ 118965 h 344714"/>
                <a:gd name="connsiteX40" fmla="*/ 386572 w 1478642"/>
                <a:gd name="connsiteY40" fmla="*/ 163415 h 344714"/>
                <a:gd name="connsiteX41" fmla="*/ 385665 w 1478642"/>
                <a:gd name="connsiteY41" fmla="*/ 215122 h 344714"/>
                <a:gd name="connsiteX42" fmla="*/ 385665 w 1478642"/>
                <a:gd name="connsiteY42" fmla="*/ 227822 h 344714"/>
                <a:gd name="connsiteX43" fmla="*/ 396551 w 1478642"/>
                <a:gd name="connsiteY43" fmla="*/ 248687 h 344714"/>
                <a:gd name="connsiteX44" fmla="*/ 403808 w 1478642"/>
                <a:gd name="connsiteY44" fmla="*/ 246872 h 344714"/>
                <a:gd name="connsiteX45" fmla="*/ 409251 w 1478642"/>
                <a:gd name="connsiteY45" fmla="*/ 252315 h 344714"/>
                <a:gd name="connsiteX46" fmla="*/ 382944 w 1478642"/>
                <a:gd name="connsiteY46" fmla="*/ 274087 h 344714"/>
                <a:gd name="connsiteX47" fmla="*/ 354822 w 1478642"/>
                <a:gd name="connsiteY47" fmla="*/ 256851 h 344714"/>
                <a:gd name="connsiteX48" fmla="*/ 315815 w 1478642"/>
                <a:gd name="connsiteY48" fmla="*/ 274087 h 344714"/>
                <a:gd name="connsiteX49" fmla="*/ 267737 w 1478642"/>
                <a:gd name="connsiteY49" fmla="*/ 233265 h 344714"/>
                <a:gd name="connsiteX50" fmla="*/ 335772 w 1478642"/>
                <a:gd name="connsiteY50" fmla="*/ 180651 h 344714"/>
                <a:gd name="connsiteX51" fmla="*/ 352101 w 1478642"/>
                <a:gd name="connsiteY51" fmla="*/ 181558 h 344714"/>
                <a:gd name="connsiteX52" fmla="*/ 326701 w 1478642"/>
                <a:gd name="connsiteY52" fmla="*/ 140737 h 344714"/>
                <a:gd name="connsiteX53" fmla="*/ 291322 w 1478642"/>
                <a:gd name="connsiteY53" fmla="*/ 159787 h 344714"/>
                <a:gd name="connsiteX54" fmla="*/ 281344 w 1478642"/>
                <a:gd name="connsiteY54" fmla="*/ 159787 h 344714"/>
                <a:gd name="connsiteX55" fmla="*/ 351194 w 1478642"/>
                <a:gd name="connsiteY55" fmla="*/ 193351 h 344714"/>
                <a:gd name="connsiteX56" fmla="*/ 333958 w 1478642"/>
                <a:gd name="connsiteY56" fmla="*/ 191537 h 344714"/>
                <a:gd name="connsiteX57" fmla="*/ 300394 w 1478642"/>
                <a:gd name="connsiteY57" fmla="*/ 222380 h 344714"/>
                <a:gd name="connsiteX58" fmla="*/ 328515 w 1478642"/>
                <a:gd name="connsiteY58" fmla="*/ 251408 h 344714"/>
                <a:gd name="connsiteX59" fmla="*/ 352101 w 1478642"/>
                <a:gd name="connsiteY59" fmla="*/ 245058 h 344714"/>
                <a:gd name="connsiteX60" fmla="*/ 351194 w 1478642"/>
                <a:gd name="connsiteY60" fmla="*/ 193351 h 344714"/>
                <a:gd name="connsiteX61" fmla="*/ 466401 w 1478642"/>
                <a:gd name="connsiteY61" fmla="*/ 118965 h 344714"/>
                <a:gd name="connsiteX62" fmla="*/ 468215 w 1478642"/>
                <a:gd name="connsiteY62" fmla="*/ 194258 h 344714"/>
                <a:gd name="connsiteX63" fmla="*/ 468215 w 1478642"/>
                <a:gd name="connsiteY63" fmla="*/ 245965 h 344714"/>
                <a:gd name="connsiteX64" fmla="*/ 481822 w 1478642"/>
                <a:gd name="connsiteY64" fmla="*/ 262294 h 344714"/>
                <a:gd name="connsiteX65" fmla="*/ 481822 w 1478642"/>
                <a:gd name="connsiteY65" fmla="*/ 269551 h 344714"/>
                <a:gd name="connsiteX66" fmla="*/ 450072 w 1478642"/>
                <a:gd name="connsiteY66" fmla="*/ 268644 h 344714"/>
                <a:gd name="connsiteX67" fmla="*/ 421044 w 1478642"/>
                <a:gd name="connsiteY67" fmla="*/ 269551 h 344714"/>
                <a:gd name="connsiteX68" fmla="*/ 421044 w 1478642"/>
                <a:gd name="connsiteY68" fmla="*/ 262294 h 344714"/>
                <a:gd name="connsiteX69" fmla="*/ 433744 w 1478642"/>
                <a:gd name="connsiteY69" fmla="*/ 245965 h 344714"/>
                <a:gd name="connsiteX70" fmla="*/ 433744 w 1478642"/>
                <a:gd name="connsiteY70" fmla="*/ 202422 h 344714"/>
                <a:gd name="connsiteX71" fmla="*/ 429208 w 1478642"/>
                <a:gd name="connsiteY71" fmla="*/ 155251 h 344714"/>
                <a:gd name="connsiteX72" fmla="*/ 414694 w 1478642"/>
                <a:gd name="connsiteY72" fmla="*/ 144365 h 344714"/>
                <a:gd name="connsiteX73" fmla="*/ 414694 w 1478642"/>
                <a:gd name="connsiteY73" fmla="*/ 137108 h 344714"/>
                <a:gd name="connsiteX74" fmla="*/ 460051 w 1478642"/>
                <a:gd name="connsiteY74" fmla="*/ 118965 h 344714"/>
                <a:gd name="connsiteX75" fmla="*/ 466401 w 1478642"/>
                <a:gd name="connsiteY75" fmla="*/ 118965 h 344714"/>
                <a:gd name="connsiteX76" fmla="*/ 448258 w 1478642"/>
                <a:gd name="connsiteY76" fmla="*/ 59094 h 344714"/>
                <a:gd name="connsiteX77" fmla="*/ 468215 w 1478642"/>
                <a:gd name="connsiteY77" fmla="*/ 77237 h 344714"/>
                <a:gd name="connsiteX78" fmla="*/ 448258 w 1478642"/>
                <a:gd name="connsiteY78" fmla="*/ 95380 h 344714"/>
                <a:gd name="connsiteX79" fmla="*/ 428301 w 1478642"/>
                <a:gd name="connsiteY79" fmla="*/ 77237 h 344714"/>
                <a:gd name="connsiteX80" fmla="*/ 448258 w 1478642"/>
                <a:gd name="connsiteY80" fmla="*/ 59094 h 344714"/>
                <a:gd name="connsiteX81" fmla="*/ 499058 w 1478642"/>
                <a:gd name="connsiteY81" fmla="*/ 269551 h 344714"/>
                <a:gd name="connsiteX82" fmla="*/ 522644 w 1478642"/>
                <a:gd name="connsiteY82" fmla="*/ 268644 h 344714"/>
                <a:gd name="connsiteX83" fmla="*/ 550765 w 1478642"/>
                <a:gd name="connsiteY83" fmla="*/ 269551 h 344714"/>
                <a:gd name="connsiteX84" fmla="*/ 550765 w 1478642"/>
                <a:gd name="connsiteY84" fmla="*/ 262294 h 344714"/>
                <a:gd name="connsiteX85" fmla="*/ 543508 w 1478642"/>
                <a:gd name="connsiteY85" fmla="*/ 254130 h 344714"/>
                <a:gd name="connsiteX86" fmla="*/ 548044 w 1478642"/>
                <a:gd name="connsiteY86" fmla="*/ 241430 h 344714"/>
                <a:gd name="connsiteX87" fmla="*/ 567094 w 1478642"/>
                <a:gd name="connsiteY87" fmla="*/ 215122 h 344714"/>
                <a:gd name="connsiteX88" fmla="*/ 586144 w 1478642"/>
                <a:gd name="connsiteY88" fmla="*/ 242337 h 344714"/>
                <a:gd name="connsiteX89" fmla="*/ 591587 w 1478642"/>
                <a:gd name="connsiteY89" fmla="*/ 254130 h 344714"/>
                <a:gd name="connsiteX90" fmla="*/ 584330 w 1478642"/>
                <a:gd name="connsiteY90" fmla="*/ 262294 h 344714"/>
                <a:gd name="connsiteX91" fmla="*/ 584330 w 1478642"/>
                <a:gd name="connsiteY91" fmla="*/ 269551 h 344714"/>
                <a:gd name="connsiteX92" fmla="*/ 616080 w 1478642"/>
                <a:gd name="connsiteY92" fmla="*/ 268644 h 344714"/>
                <a:gd name="connsiteX93" fmla="*/ 647830 w 1478642"/>
                <a:gd name="connsiteY93" fmla="*/ 269551 h 344714"/>
                <a:gd name="connsiteX94" fmla="*/ 647830 w 1478642"/>
                <a:gd name="connsiteY94" fmla="*/ 262294 h 344714"/>
                <a:gd name="connsiteX95" fmla="*/ 625151 w 1478642"/>
                <a:gd name="connsiteY95" fmla="*/ 243244 h 344714"/>
                <a:gd name="connsiteX96" fmla="*/ 587051 w 1478642"/>
                <a:gd name="connsiteY96" fmla="*/ 189722 h 344714"/>
                <a:gd name="connsiteX97" fmla="*/ 616987 w 1478642"/>
                <a:gd name="connsiteY97" fmla="*/ 151622 h 344714"/>
                <a:gd name="connsiteX98" fmla="*/ 646015 w 1478642"/>
                <a:gd name="connsiteY98" fmla="*/ 129851 h 344714"/>
                <a:gd name="connsiteX99" fmla="*/ 646015 w 1478642"/>
                <a:gd name="connsiteY99" fmla="*/ 122594 h 344714"/>
                <a:gd name="connsiteX100" fmla="*/ 617894 w 1478642"/>
                <a:gd name="connsiteY100" fmla="*/ 123501 h 344714"/>
                <a:gd name="connsiteX101" fmla="*/ 589773 w 1478642"/>
                <a:gd name="connsiteY101" fmla="*/ 122594 h 344714"/>
                <a:gd name="connsiteX102" fmla="*/ 589773 w 1478642"/>
                <a:gd name="connsiteY102" fmla="*/ 129851 h 344714"/>
                <a:gd name="connsiteX103" fmla="*/ 599751 w 1478642"/>
                <a:gd name="connsiteY103" fmla="*/ 141644 h 344714"/>
                <a:gd name="connsiteX104" fmla="*/ 594308 w 1478642"/>
                <a:gd name="connsiteY104" fmla="*/ 153437 h 344714"/>
                <a:gd name="connsiteX105" fmla="*/ 577072 w 1478642"/>
                <a:gd name="connsiteY105" fmla="*/ 176115 h 344714"/>
                <a:gd name="connsiteX106" fmla="*/ 557115 w 1478642"/>
                <a:gd name="connsiteY106" fmla="*/ 149808 h 344714"/>
                <a:gd name="connsiteX107" fmla="*/ 552580 w 1478642"/>
                <a:gd name="connsiteY107" fmla="*/ 138015 h 344714"/>
                <a:gd name="connsiteX108" fmla="*/ 559837 w 1478642"/>
                <a:gd name="connsiteY108" fmla="*/ 129851 h 344714"/>
                <a:gd name="connsiteX109" fmla="*/ 559837 w 1478642"/>
                <a:gd name="connsiteY109" fmla="*/ 122594 h 344714"/>
                <a:gd name="connsiteX110" fmla="*/ 528087 w 1478642"/>
                <a:gd name="connsiteY110" fmla="*/ 123501 h 344714"/>
                <a:gd name="connsiteX111" fmla="*/ 495430 w 1478642"/>
                <a:gd name="connsiteY111" fmla="*/ 122594 h 344714"/>
                <a:gd name="connsiteX112" fmla="*/ 495430 w 1478642"/>
                <a:gd name="connsiteY112" fmla="*/ 129851 h 344714"/>
                <a:gd name="connsiteX113" fmla="*/ 515387 w 1478642"/>
                <a:gd name="connsiteY113" fmla="*/ 146180 h 344714"/>
                <a:gd name="connsiteX114" fmla="*/ 556208 w 1478642"/>
                <a:gd name="connsiteY114" fmla="*/ 201515 h 344714"/>
                <a:gd name="connsiteX115" fmla="*/ 521737 w 1478642"/>
                <a:gd name="connsiteY115" fmla="*/ 245965 h 344714"/>
                <a:gd name="connsiteX116" fmla="*/ 498151 w 1478642"/>
                <a:gd name="connsiteY116" fmla="*/ 262294 h 344714"/>
                <a:gd name="connsiteX117" fmla="*/ 498151 w 1478642"/>
                <a:gd name="connsiteY117" fmla="*/ 269551 h 344714"/>
                <a:gd name="connsiteX118" fmla="*/ 673230 w 1478642"/>
                <a:gd name="connsiteY118" fmla="*/ 158880 h 344714"/>
                <a:gd name="connsiteX119" fmla="*/ 673230 w 1478642"/>
                <a:gd name="connsiteY119" fmla="*/ 125315 h 344714"/>
                <a:gd name="connsiteX120" fmla="*/ 719494 w 1478642"/>
                <a:gd name="connsiteY120" fmla="*/ 118965 h 344714"/>
                <a:gd name="connsiteX121" fmla="*/ 778458 w 1478642"/>
                <a:gd name="connsiteY121" fmla="*/ 163415 h 344714"/>
                <a:gd name="connsiteX122" fmla="*/ 776644 w 1478642"/>
                <a:gd name="connsiteY122" fmla="*/ 215122 h 344714"/>
                <a:gd name="connsiteX123" fmla="*/ 776644 w 1478642"/>
                <a:gd name="connsiteY123" fmla="*/ 227822 h 344714"/>
                <a:gd name="connsiteX124" fmla="*/ 787530 w 1478642"/>
                <a:gd name="connsiteY124" fmla="*/ 248687 h 344714"/>
                <a:gd name="connsiteX125" fmla="*/ 794787 w 1478642"/>
                <a:gd name="connsiteY125" fmla="*/ 246872 h 344714"/>
                <a:gd name="connsiteX126" fmla="*/ 800230 w 1478642"/>
                <a:gd name="connsiteY126" fmla="*/ 252315 h 344714"/>
                <a:gd name="connsiteX127" fmla="*/ 773923 w 1478642"/>
                <a:gd name="connsiteY127" fmla="*/ 274087 h 344714"/>
                <a:gd name="connsiteX128" fmla="*/ 745801 w 1478642"/>
                <a:gd name="connsiteY128" fmla="*/ 256851 h 344714"/>
                <a:gd name="connsiteX129" fmla="*/ 706794 w 1478642"/>
                <a:gd name="connsiteY129" fmla="*/ 274087 h 344714"/>
                <a:gd name="connsiteX130" fmla="*/ 658715 w 1478642"/>
                <a:gd name="connsiteY130" fmla="*/ 233265 h 344714"/>
                <a:gd name="connsiteX131" fmla="*/ 726751 w 1478642"/>
                <a:gd name="connsiteY131" fmla="*/ 180651 h 344714"/>
                <a:gd name="connsiteX132" fmla="*/ 743080 w 1478642"/>
                <a:gd name="connsiteY132" fmla="*/ 181558 h 344714"/>
                <a:gd name="connsiteX133" fmla="*/ 717680 w 1478642"/>
                <a:gd name="connsiteY133" fmla="*/ 140737 h 344714"/>
                <a:gd name="connsiteX134" fmla="*/ 682301 w 1478642"/>
                <a:gd name="connsiteY134" fmla="*/ 159787 h 344714"/>
                <a:gd name="connsiteX135" fmla="*/ 673230 w 1478642"/>
                <a:gd name="connsiteY135" fmla="*/ 159787 h 344714"/>
                <a:gd name="connsiteX136" fmla="*/ 742173 w 1478642"/>
                <a:gd name="connsiteY136" fmla="*/ 193351 h 344714"/>
                <a:gd name="connsiteX137" fmla="*/ 724937 w 1478642"/>
                <a:gd name="connsiteY137" fmla="*/ 191537 h 344714"/>
                <a:gd name="connsiteX138" fmla="*/ 691372 w 1478642"/>
                <a:gd name="connsiteY138" fmla="*/ 222380 h 344714"/>
                <a:gd name="connsiteX139" fmla="*/ 719494 w 1478642"/>
                <a:gd name="connsiteY139" fmla="*/ 251408 h 344714"/>
                <a:gd name="connsiteX140" fmla="*/ 743080 w 1478642"/>
                <a:gd name="connsiteY140" fmla="*/ 245058 h 344714"/>
                <a:gd name="connsiteX141" fmla="*/ 742173 w 1478642"/>
                <a:gd name="connsiteY141" fmla="*/ 193351 h 344714"/>
                <a:gd name="connsiteX142" fmla="*/ 870987 w 1478642"/>
                <a:gd name="connsiteY142" fmla="*/ 41858 h 344714"/>
                <a:gd name="connsiteX143" fmla="*/ 885501 w 1478642"/>
                <a:gd name="connsiteY143" fmla="*/ 34601 h 344714"/>
                <a:gd name="connsiteX144" fmla="*/ 938115 w 1478642"/>
                <a:gd name="connsiteY144" fmla="*/ 86308 h 344714"/>
                <a:gd name="connsiteX145" fmla="*/ 885501 w 1478642"/>
                <a:gd name="connsiteY145" fmla="*/ 137108 h 344714"/>
                <a:gd name="connsiteX146" fmla="*/ 869173 w 1478642"/>
                <a:gd name="connsiteY146" fmla="*/ 136201 h 344714"/>
                <a:gd name="connsiteX147" fmla="*/ 870987 w 1478642"/>
                <a:gd name="connsiteY147" fmla="*/ 41858 h 344714"/>
                <a:gd name="connsiteX148" fmla="*/ 831072 w 1478642"/>
                <a:gd name="connsiteY148" fmla="*/ 239615 h 344714"/>
                <a:gd name="connsiteX149" fmla="*/ 811115 w 1478642"/>
                <a:gd name="connsiteY149" fmla="*/ 262294 h 344714"/>
                <a:gd name="connsiteX150" fmla="*/ 811115 w 1478642"/>
                <a:gd name="connsiteY150" fmla="*/ 268644 h 344714"/>
                <a:gd name="connsiteX151" fmla="*/ 871894 w 1478642"/>
                <a:gd name="connsiteY151" fmla="*/ 268644 h 344714"/>
                <a:gd name="connsiteX152" fmla="*/ 886408 w 1478642"/>
                <a:gd name="connsiteY152" fmla="*/ 269551 h 344714"/>
                <a:gd name="connsiteX153" fmla="*/ 900923 w 1478642"/>
                <a:gd name="connsiteY153" fmla="*/ 270458 h 344714"/>
                <a:gd name="connsiteX154" fmla="*/ 985287 w 1478642"/>
                <a:gd name="connsiteY154" fmla="*/ 209680 h 344714"/>
                <a:gd name="connsiteX155" fmla="*/ 929951 w 1478642"/>
                <a:gd name="connsiteY155" fmla="*/ 144365 h 344714"/>
                <a:gd name="connsiteX156" fmla="*/ 929951 w 1478642"/>
                <a:gd name="connsiteY156" fmla="*/ 143458 h 344714"/>
                <a:gd name="connsiteX157" fmla="*/ 981658 w 1478642"/>
                <a:gd name="connsiteY157" fmla="*/ 85401 h 344714"/>
                <a:gd name="connsiteX158" fmla="*/ 894572 w 1478642"/>
                <a:gd name="connsiteY158" fmla="*/ 21901 h 344714"/>
                <a:gd name="connsiteX159" fmla="*/ 861915 w 1478642"/>
                <a:gd name="connsiteY159" fmla="*/ 23715 h 344714"/>
                <a:gd name="connsiteX160" fmla="*/ 815651 w 1478642"/>
                <a:gd name="connsiteY160" fmla="*/ 21901 h 344714"/>
                <a:gd name="connsiteX161" fmla="*/ 815651 w 1478642"/>
                <a:gd name="connsiteY161" fmla="*/ 30065 h 344714"/>
                <a:gd name="connsiteX162" fmla="*/ 831072 w 1478642"/>
                <a:gd name="connsiteY162" fmla="*/ 48208 h 344714"/>
                <a:gd name="connsiteX163" fmla="*/ 831980 w 1478642"/>
                <a:gd name="connsiteY163" fmla="*/ 167951 h 344714"/>
                <a:gd name="connsiteX164" fmla="*/ 831980 w 1478642"/>
                <a:gd name="connsiteY164" fmla="*/ 239615 h 344714"/>
                <a:gd name="connsiteX165" fmla="*/ 869173 w 1478642"/>
                <a:gd name="connsiteY165" fmla="*/ 151622 h 344714"/>
                <a:gd name="connsiteX166" fmla="*/ 888222 w 1478642"/>
                <a:gd name="connsiteY166" fmla="*/ 151622 h 344714"/>
                <a:gd name="connsiteX167" fmla="*/ 941744 w 1478642"/>
                <a:gd name="connsiteY167" fmla="*/ 207865 h 344714"/>
                <a:gd name="connsiteX168" fmla="*/ 893665 w 1478642"/>
                <a:gd name="connsiteY168" fmla="*/ 256851 h 344714"/>
                <a:gd name="connsiteX169" fmla="*/ 869173 w 1478642"/>
                <a:gd name="connsiteY169" fmla="*/ 234172 h 344714"/>
                <a:gd name="connsiteX170" fmla="*/ 869173 w 1478642"/>
                <a:gd name="connsiteY170" fmla="*/ 151622 h 344714"/>
                <a:gd name="connsiteX171" fmla="*/ 1152201 w 1478642"/>
                <a:gd name="connsiteY171" fmla="*/ 143458 h 344714"/>
                <a:gd name="connsiteX172" fmla="*/ 1167623 w 1478642"/>
                <a:gd name="connsiteY172" fmla="*/ 159787 h 344714"/>
                <a:gd name="connsiteX173" fmla="*/ 1169437 w 1478642"/>
                <a:gd name="connsiteY173" fmla="*/ 210587 h 344714"/>
                <a:gd name="connsiteX174" fmla="*/ 1169437 w 1478642"/>
                <a:gd name="connsiteY174" fmla="*/ 245058 h 344714"/>
                <a:gd name="connsiteX175" fmla="*/ 1156737 w 1478642"/>
                <a:gd name="connsiteY175" fmla="*/ 261387 h 344714"/>
                <a:gd name="connsiteX176" fmla="*/ 1156737 w 1478642"/>
                <a:gd name="connsiteY176" fmla="*/ 268644 h 344714"/>
                <a:gd name="connsiteX177" fmla="*/ 1186673 w 1478642"/>
                <a:gd name="connsiteY177" fmla="*/ 267737 h 344714"/>
                <a:gd name="connsiteX178" fmla="*/ 1217515 w 1478642"/>
                <a:gd name="connsiteY178" fmla="*/ 268644 h 344714"/>
                <a:gd name="connsiteX179" fmla="*/ 1217515 w 1478642"/>
                <a:gd name="connsiteY179" fmla="*/ 261387 h 344714"/>
                <a:gd name="connsiteX180" fmla="*/ 1204815 w 1478642"/>
                <a:gd name="connsiteY180" fmla="*/ 245058 h 344714"/>
                <a:gd name="connsiteX181" fmla="*/ 1204815 w 1478642"/>
                <a:gd name="connsiteY181" fmla="*/ 216030 h 344714"/>
                <a:gd name="connsiteX182" fmla="*/ 1205722 w 1478642"/>
                <a:gd name="connsiteY182" fmla="*/ 155251 h 344714"/>
                <a:gd name="connsiteX183" fmla="*/ 1235658 w 1478642"/>
                <a:gd name="connsiteY183" fmla="*/ 138922 h 344714"/>
                <a:gd name="connsiteX184" fmla="*/ 1264687 w 1478642"/>
                <a:gd name="connsiteY184" fmla="*/ 184280 h 344714"/>
                <a:gd name="connsiteX185" fmla="*/ 1264687 w 1478642"/>
                <a:gd name="connsiteY185" fmla="*/ 245965 h 344714"/>
                <a:gd name="connsiteX186" fmla="*/ 1251987 w 1478642"/>
                <a:gd name="connsiteY186" fmla="*/ 262294 h 344714"/>
                <a:gd name="connsiteX187" fmla="*/ 1251987 w 1478642"/>
                <a:gd name="connsiteY187" fmla="*/ 269551 h 344714"/>
                <a:gd name="connsiteX188" fmla="*/ 1285551 w 1478642"/>
                <a:gd name="connsiteY188" fmla="*/ 268644 h 344714"/>
                <a:gd name="connsiteX189" fmla="*/ 1311858 w 1478642"/>
                <a:gd name="connsiteY189" fmla="*/ 269551 h 344714"/>
                <a:gd name="connsiteX190" fmla="*/ 1311858 w 1478642"/>
                <a:gd name="connsiteY190" fmla="*/ 262294 h 344714"/>
                <a:gd name="connsiteX191" fmla="*/ 1299158 w 1478642"/>
                <a:gd name="connsiteY191" fmla="*/ 245965 h 344714"/>
                <a:gd name="connsiteX192" fmla="*/ 1299158 w 1478642"/>
                <a:gd name="connsiteY192" fmla="*/ 170672 h 344714"/>
                <a:gd name="connsiteX193" fmla="*/ 1250173 w 1478642"/>
                <a:gd name="connsiteY193" fmla="*/ 119872 h 344714"/>
                <a:gd name="connsiteX194" fmla="*/ 1206630 w 1478642"/>
                <a:gd name="connsiteY194" fmla="*/ 137108 h 344714"/>
                <a:gd name="connsiteX195" fmla="*/ 1207537 w 1478642"/>
                <a:gd name="connsiteY195" fmla="*/ 118965 h 344714"/>
                <a:gd name="connsiteX196" fmla="*/ 1199373 w 1478642"/>
                <a:gd name="connsiteY196" fmla="*/ 118965 h 344714"/>
                <a:gd name="connsiteX197" fmla="*/ 1152201 w 1478642"/>
                <a:gd name="connsiteY197" fmla="*/ 137108 h 344714"/>
                <a:gd name="connsiteX198" fmla="*/ 1152201 w 1478642"/>
                <a:gd name="connsiteY198" fmla="*/ 143458 h 344714"/>
                <a:gd name="connsiteX199" fmla="*/ 1477865 w 1478642"/>
                <a:gd name="connsiteY199" fmla="*/ 262294 h 344714"/>
                <a:gd name="connsiteX200" fmla="*/ 1449744 w 1478642"/>
                <a:gd name="connsiteY200" fmla="*/ 242337 h 344714"/>
                <a:gd name="connsiteX201" fmla="*/ 1396222 w 1478642"/>
                <a:gd name="connsiteY201" fmla="*/ 179744 h 344714"/>
                <a:gd name="connsiteX202" fmla="*/ 1423437 w 1478642"/>
                <a:gd name="connsiteY202" fmla="*/ 150715 h 344714"/>
                <a:gd name="connsiteX203" fmla="*/ 1456094 w 1478642"/>
                <a:gd name="connsiteY203" fmla="*/ 129851 h 344714"/>
                <a:gd name="connsiteX204" fmla="*/ 1456094 w 1478642"/>
                <a:gd name="connsiteY204" fmla="*/ 122594 h 344714"/>
                <a:gd name="connsiteX205" fmla="*/ 1429787 w 1478642"/>
                <a:gd name="connsiteY205" fmla="*/ 123501 h 344714"/>
                <a:gd name="connsiteX206" fmla="*/ 1400758 w 1478642"/>
                <a:gd name="connsiteY206" fmla="*/ 122594 h 344714"/>
                <a:gd name="connsiteX207" fmla="*/ 1400758 w 1478642"/>
                <a:gd name="connsiteY207" fmla="*/ 129851 h 344714"/>
                <a:gd name="connsiteX208" fmla="*/ 1407108 w 1478642"/>
                <a:gd name="connsiteY208" fmla="*/ 138922 h 344714"/>
                <a:gd name="connsiteX209" fmla="*/ 1398037 w 1478642"/>
                <a:gd name="connsiteY209" fmla="*/ 155251 h 344714"/>
                <a:gd name="connsiteX210" fmla="*/ 1369008 w 1478642"/>
                <a:gd name="connsiteY210" fmla="*/ 184280 h 344714"/>
                <a:gd name="connsiteX211" fmla="*/ 1369008 w 1478642"/>
                <a:gd name="connsiteY211" fmla="*/ 17365 h 344714"/>
                <a:gd name="connsiteX212" fmla="*/ 1360844 w 1478642"/>
                <a:gd name="connsiteY212" fmla="*/ 17365 h 344714"/>
                <a:gd name="connsiteX213" fmla="*/ 1313673 w 1478642"/>
                <a:gd name="connsiteY213" fmla="*/ 39137 h 344714"/>
                <a:gd name="connsiteX214" fmla="*/ 1313673 w 1478642"/>
                <a:gd name="connsiteY214" fmla="*/ 47301 h 344714"/>
                <a:gd name="connsiteX215" fmla="*/ 1331815 w 1478642"/>
                <a:gd name="connsiteY215" fmla="*/ 69980 h 344714"/>
                <a:gd name="connsiteX216" fmla="*/ 1334537 w 1478642"/>
                <a:gd name="connsiteY216" fmla="*/ 130758 h 344714"/>
                <a:gd name="connsiteX217" fmla="*/ 1334537 w 1478642"/>
                <a:gd name="connsiteY217" fmla="*/ 245965 h 344714"/>
                <a:gd name="connsiteX218" fmla="*/ 1320930 w 1478642"/>
                <a:gd name="connsiteY218" fmla="*/ 262294 h 344714"/>
                <a:gd name="connsiteX219" fmla="*/ 1320930 w 1478642"/>
                <a:gd name="connsiteY219" fmla="*/ 269551 h 344714"/>
                <a:gd name="connsiteX220" fmla="*/ 1349051 w 1478642"/>
                <a:gd name="connsiteY220" fmla="*/ 268644 h 344714"/>
                <a:gd name="connsiteX221" fmla="*/ 1380801 w 1478642"/>
                <a:gd name="connsiteY221" fmla="*/ 269551 h 344714"/>
                <a:gd name="connsiteX222" fmla="*/ 1380801 w 1478642"/>
                <a:gd name="connsiteY222" fmla="*/ 262294 h 344714"/>
                <a:gd name="connsiteX223" fmla="*/ 1369008 w 1478642"/>
                <a:gd name="connsiteY223" fmla="*/ 245965 h 344714"/>
                <a:gd name="connsiteX224" fmla="*/ 1369008 w 1478642"/>
                <a:gd name="connsiteY224" fmla="*/ 196980 h 344714"/>
                <a:gd name="connsiteX225" fmla="*/ 1369915 w 1478642"/>
                <a:gd name="connsiteY225" fmla="*/ 196980 h 344714"/>
                <a:gd name="connsiteX226" fmla="*/ 1406201 w 1478642"/>
                <a:gd name="connsiteY226" fmla="*/ 236894 h 344714"/>
                <a:gd name="connsiteX227" fmla="*/ 1416180 w 1478642"/>
                <a:gd name="connsiteY227" fmla="*/ 255944 h 344714"/>
                <a:gd name="connsiteX228" fmla="*/ 1410737 w 1478642"/>
                <a:gd name="connsiteY228" fmla="*/ 262294 h 344714"/>
                <a:gd name="connsiteX229" fmla="*/ 1410737 w 1478642"/>
                <a:gd name="connsiteY229" fmla="*/ 269551 h 344714"/>
                <a:gd name="connsiteX230" fmla="*/ 1447023 w 1478642"/>
                <a:gd name="connsiteY230" fmla="*/ 268644 h 344714"/>
                <a:gd name="connsiteX231" fmla="*/ 1477865 w 1478642"/>
                <a:gd name="connsiteY231" fmla="*/ 269551 h 344714"/>
                <a:gd name="connsiteX232" fmla="*/ 1477865 w 1478642"/>
                <a:gd name="connsiteY232" fmla="*/ 262294 h 344714"/>
                <a:gd name="connsiteX233" fmla="*/ 12830 w 1478642"/>
                <a:gd name="connsiteY233" fmla="*/ 332144 h 344714"/>
                <a:gd name="connsiteX234" fmla="*/ 12830 w 1478642"/>
                <a:gd name="connsiteY234" fmla="*/ 337587 h 344714"/>
                <a:gd name="connsiteX235" fmla="*/ 12830 w 1478642"/>
                <a:gd name="connsiteY235" fmla="*/ 337587 h 344714"/>
                <a:gd name="connsiteX236" fmla="*/ 12830 w 1478642"/>
                <a:gd name="connsiteY236" fmla="*/ 343029 h 344714"/>
                <a:gd name="connsiteX237" fmla="*/ 1478773 w 1478642"/>
                <a:gd name="connsiteY237" fmla="*/ 343029 h 344714"/>
                <a:gd name="connsiteX238" fmla="*/ 1478773 w 1478642"/>
                <a:gd name="connsiteY238" fmla="*/ 337587 h 344714"/>
                <a:gd name="connsiteX239" fmla="*/ 1478773 w 1478642"/>
                <a:gd name="connsiteY239" fmla="*/ 337587 h 344714"/>
                <a:gd name="connsiteX240" fmla="*/ 1478773 w 1478642"/>
                <a:gd name="connsiteY240" fmla="*/ 332144 h 344714"/>
                <a:gd name="connsiteX241" fmla="*/ 12830 w 1478642"/>
                <a:gd name="connsiteY241" fmla="*/ 332144 h 34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1478642" h="344714">
                  <a:moveTo>
                    <a:pt x="1090515" y="245965"/>
                  </a:moveTo>
                  <a:cubicBezTo>
                    <a:pt x="1085072" y="249594"/>
                    <a:pt x="1077815" y="252315"/>
                    <a:pt x="1066930" y="252315"/>
                  </a:cubicBezTo>
                  <a:cubicBezTo>
                    <a:pt x="1052415" y="252315"/>
                    <a:pt x="1039715" y="239615"/>
                    <a:pt x="1039715" y="223287"/>
                  </a:cubicBezTo>
                  <a:cubicBezTo>
                    <a:pt x="1039715" y="200608"/>
                    <a:pt x="1056951" y="192444"/>
                    <a:pt x="1073280" y="192444"/>
                  </a:cubicBezTo>
                  <a:cubicBezTo>
                    <a:pt x="1079630" y="192444"/>
                    <a:pt x="1085980" y="193351"/>
                    <a:pt x="1090515" y="194258"/>
                  </a:cubicBezTo>
                  <a:lnTo>
                    <a:pt x="1090515" y="245965"/>
                  </a:lnTo>
                  <a:close/>
                  <a:moveTo>
                    <a:pt x="1028830" y="158880"/>
                  </a:moveTo>
                  <a:cubicBezTo>
                    <a:pt x="1037901" y="146180"/>
                    <a:pt x="1046972" y="139830"/>
                    <a:pt x="1064208" y="139830"/>
                  </a:cubicBezTo>
                  <a:cubicBezTo>
                    <a:pt x="1088701" y="139830"/>
                    <a:pt x="1089608" y="160694"/>
                    <a:pt x="1089608" y="180651"/>
                  </a:cubicBezTo>
                  <a:cubicBezTo>
                    <a:pt x="1085072" y="180651"/>
                    <a:pt x="1078722" y="179744"/>
                    <a:pt x="1073280" y="179744"/>
                  </a:cubicBezTo>
                  <a:cubicBezTo>
                    <a:pt x="1040622" y="179744"/>
                    <a:pt x="1005244" y="194258"/>
                    <a:pt x="1005244" y="231451"/>
                  </a:cubicBezTo>
                  <a:cubicBezTo>
                    <a:pt x="1005244" y="257758"/>
                    <a:pt x="1028830" y="272272"/>
                    <a:pt x="1053322" y="272272"/>
                  </a:cubicBezTo>
                  <a:cubicBezTo>
                    <a:pt x="1068744" y="272272"/>
                    <a:pt x="1080537" y="264108"/>
                    <a:pt x="1092330" y="255037"/>
                  </a:cubicBezTo>
                  <a:cubicBezTo>
                    <a:pt x="1096865" y="264108"/>
                    <a:pt x="1106844" y="270458"/>
                    <a:pt x="1120451" y="272272"/>
                  </a:cubicBezTo>
                  <a:lnTo>
                    <a:pt x="1146758" y="251408"/>
                  </a:lnTo>
                  <a:lnTo>
                    <a:pt x="1141315" y="245965"/>
                  </a:lnTo>
                  <a:cubicBezTo>
                    <a:pt x="1138594" y="246872"/>
                    <a:pt x="1135873" y="247780"/>
                    <a:pt x="1134058" y="247780"/>
                  </a:cubicBezTo>
                  <a:cubicBezTo>
                    <a:pt x="1125894" y="247780"/>
                    <a:pt x="1123173" y="243244"/>
                    <a:pt x="1123173" y="226915"/>
                  </a:cubicBezTo>
                  <a:lnTo>
                    <a:pt x="1123173" y="214215"/>
                  </a:lnTo>
                  <a:cubicBezTo>
                    <a:pt x="1123173" y="194258"/>
                    <a:pt x="1124987" y="175208"/>
                    <a:pt x="1124987" y="162508"/>
                  </a:cubicBezTo>
                  <a:cubicBezTo>
                    <a:pt x="1124987" y="127130"/>
                    <a:pt x="1097773" y="118965"/>
                    <a:pt x="1066930" y="118965"/>
                  </a:cubicBezTo>
                  <a:cubicBezTo>
                    <a:pt x="1050601" y="118965"/>
                    <a:pt x="1036087" y="120780"/>
                    <a:pt x="1021572" y="125315"/>
                  </a:cubicBezTo>
                  <a:lnTo>
                    <a:pt x="1021572" y="158880"/>
                  </a:lnTo>
                  <a:lnTo>
                    <a:pt x="1028830" y="158880"/>
                  </a:lnTo>
                  <a:close/>
                  <a:moveTo>
                    <a:pt x="237801" y="20994"/>
                  </a:moveTo>
                  <a:cubicBezTo>
                    <a:pt x="211494" y="14644"/>
                    <a:pt x="193351" y="6480"/>
                    <a:pt x="146180" y="6480"/>
                  </a:cubicBezTo>
                  <a:cubicBezTo>
                    <a:pt x="64537" y="6480"/>
                    <a:pt x="6480" y="61815"/>
                    <a:pt x="6480" y="137108"/>
                  </a:cubicBezTo>
                  <a:cubicBezTo>
                    <a:pt x="6480" y="202422"/>
                    <a:pt x="53651" y="269551"/>
                    <a:pt x="162508" y="269551"/>
                  </a:cubicBezTo>
                  <a:cubicBezTo>
                    <a:pt x="186094" y="269551"/>
                    <a:pt x="204237" y="266830"/>
                    <a:pt x="233265" y="261387"/>
                  </a:cubicBezTo>
                  <a:lnTo>
                    <a:pt x="244151" y="221472"/>
                  </a:lnTo>
                  <a:lnTo>
                    <a:pt x="233265" y="216937"/>
                  </a:lnTo>
                  <a:cubicBezTo>
                    <a:pt x="216937" y="242337"/>
                    <a:pt x="190630" y="255037"/>
                    <a:pt x="161601" y="255037"/>
                  </a:cubicBezTo>
                  <a:cubicBezTo>
                    <a:pt x="131665" y="255037"/>
                    <a:pt x="57280" y="237801"/>
                    <a:pt x="57280" y="135294"/>
                  </a:cubicBezTo>
                  <a:cubicBezTo>
                    <a:pt x="57280" y="74515"/>
                    <a:pt x="83587" y="23715"/>
                    <a:pt x="147087" y="23715"/>
                  </a:cubicBezTo>
                  <a:cubicBezTo>
                    <a:pt x="177930" y="23715"/>
                    <a:pt x="214215" y="37322"/>
                    <a:pt x="225101" y="71794"/>
                  </a:cubicBezTo>
                  <a:lnTo>
                    <a:pt x="240522" y="71794"/>
                  </a:lnTo>
                  <a:lnTo>
                    <a:pt x="237801" y="20994"/>
                  </a:lnTo>
                  <a:close/>
                  <a:moveTo>
                    <a:pt x="281344" y="158880"/>
                  </a:moveTo>
                  <a:lnTo>
                    <a:pt x="281344" y="125315"/>
                  </a:lnTo>
                  <a:cubicBezTo>
                    <a:pt x="295858" y="120780"/>
                    <a:pt x="310372" y="118965"/>
                    <a:pt x="327608" y="118965"/>
                  </a:cubicBezTo>
                  <a:cubicBezTo>
                    <a:pt x="359358" y="118965"/>
                    <a:pt x="386572" y="127130"/>
                    <a:pt x="386572" y="163415"/>
                  </a:cubicBezTo>
                  <a:cubicBezTo>
                    <a:pt x="386572" y="176115"/>
                    <a:pt x="385665" y="194258"/>
                    <a:pt x="385665" y="215122"/>
                  </a:cubicBezTo>
                  <a:lnTo>
                    <a:pt x="385665" y="227822"/>
                  </a:lnTo>
                  <a:cubicBezTo>
                    <a:pt x="385665" y="244151"/>
                    <a:pt x="388387" y="248687"/>
                    <a:pt x="396551" y="248687"/>
                  </a:cubicBezTo>
                  <a:cubicBezTo>
                    <a:pt x="398365" y="248687"/>
                    <a:pt x="401087" y="247780"/>
                    <a:pt x="403808" y="246872"/>
                  </a:cubicBezTo>
                  <a:lnTo>
                    <a:pt x="409251" y="252315"/>
                  </a:lnTo>
                  <a:lnTo>
                    <a:pt x="382944" y="274087"/>
                  </a:lnTo>
                  <a:cubicBezTo>
                    <a:pt x="369337" y="272272"/>
                    <a:pt x="358451" y="265922"/>
                    <a:pt x="354822" y="256851"/>
                  </a:cubicBezTo>
                  <a:cubicBezTo>
                    <a:pt x="343030" y="265922"/>
                    <a:pt x="331237" y="274087"/>
                    <a:pt x="315815" y="274087"/>
                  </a:cubicBezTo>
                  <a:cubicBezTo>
                    <a:pt x="291322" y="274087"/>
                    <a:pt x="267737" y="259572"/>
                    <a:pt x="267737" y="233265"/>
                  </a:cubicBezTo>
                  <a:cubicBezTo>
                    <a:pt x="267737" y="195165"/>
                    <a:pt x="304022" y="180651"/>
                    <a:pt x="335772" y="180651"/>
                  </a:cubicBezTo>
                  <a:cubicBezTo>
                    <a:pt x="341215" y="180651"/>
                    <a:pt x="347565" y="181558"/>
                    <a:pt x="352101" y="181558"/>
                  </a:cubicBezTo>
                  <a:cubicBezTo>
                    <a:pt x="352101" y="162508"/>
                    <a:pt x="350287" y="140737"/>
                    <a:pt x="326701" y="140737"/>
                  </a:cubicBezTo>
                  <a:cubicBezTo>
                    <a:pt x="309465" y="140737"/>
                    <a:pt x="300394" y="146180"/>
                    <a:pt x="291322" y="159787"/>
                  </a:cubicBezTo>
                  <a:lnTo>
                    <a:pt x="281344" y="159787"/>
                  </a:lnTo>
                  <a:close/>
                  <a:moveTo>
                    <a:pt x="351194" y="193351"/>
                  </a:moveTo>
                  <a:cubicBezTo>
                    <a:pt x="347565" y="192444"/>
                    <a:pt x="340308" y="191537"/>
                    <a:pt x="333958" y="191537"/>
                  </a:cubicBezTo>
                  <a:cubicBezTo>
                    <a:pt x="317630" y="191537"/>
                    <a:pt x="300394" y="199701"/>
                    <a:pt x="300394" y="222380"/>
                  </a:cubicBezTo>
                  <a:cubicBezTo>
                    <a:pt x="300394" y="238708"/>
                    <a:pt x="313094" y="251408"/>
                    <a:pt x="328515" y="251408"/>
                  </a:cubicBezTo>
                  <a:cubicBezTo>
                    <a:pt x="339401" y="251408"/>
                    <a:pt x="346658" y="248687"/>
                    <a:pt x="352101" y="245058"/>
                  </a:cubicBezTo>
                  <a:lnTo>
                    <a:pt x="351194" y="193351"/>
                  </a:lnTo>
                  <a:close/>
                  <a:moveTo>
                    <a:pt x="466401" y="118965"/>
                  </a:moveTo>
                  <a:cubicBezTo>
                    <a:pt x="466401" y="133480"/>
                    <a:pt x="468215" y="165230"/>
                    <a:pt x="468215" y="194258"/>
                  </a:cubicBezTo>
                  <a:lnTo>
                    <a:pt x="468215" y="245965"/>
                  </a:lnTo>
                  <a:cubicBezTo>
                    <a:pt x="468215" y="257758"/>
                    <a:pt x="473658" y="259572"/>
                    <a:pt x="481822" y="262294"/>
                  </a:cubicBezTo>
                  <a:lnTo>
                    <a:pt x="481822" y="269551"/>
                  </a:lnTo>
                  <a:cubicBezTo>
                    <a:pt x="470937" y="269551"/>
                    <a:pt x="460958" y="268644"/>
                    <a:pt x="450072" y="268644"/>
                  </a:cubicBezTo>
                  <a:cubicBezTo>
                    <a:pt x="440094" y="268644"/>
                    <a:pt x="431022" y="269551"/>
                    <a:pt x="421044" y="269551"/>
                  </a:cubicBezTo>
                  <a:lnTo>
                    <a:pt x="421044" y="262294"/>
                  </a:lnTo>
                  <a:cubicBezTo>
                    <a:pt x="429208" y="260480"/>
                    <a:pt x="433744" y="258665"/>
                    <a:pt x="433744" y="245965"/>
                  </a:cubicBezTo>
                  <a:lnTo>
                    <a:pt x="433744" y="202422"/>
                  </a:lnTo>
                  <a:cubicBezTo>
                    <a:pt x="433744" y="177022"/>
                    <a:pt x="431930" y="162508"/>
                    <a:pt x="429208" y="155251"/>
                  </a:cubicBezTo>
                  <a:cubicBezTo>
                    <a:pt x="426487" y="147994"/>
                    <a:pt x="422858" y="145272"/>
                    <a:pt x="414694" y="144365"/>
                  </a:cubicBezTo>
                  <a:lnTo>
                    <a:pt x="414694" y="137108"/>
                  </a:lnTo>
                  <a:cubicBezTo>
                    <a:pt x="431022" y="133480"/>
                    <a:pt x="450072" y="126222"/>
                    <a:pt x="460051" y="118965"/>
                  </a:cubicBezTo>
                  <a:lnTo>
                    <a:pt x="466401" y="118965"/>
                  </a:lnTo>
                  <a:close/>
                  <a:moveTo>
                    <a:pt x="448258" y="59094"/>
                  </a:moveTo>
                  <a:cubicBezTo>
                    <a:pt x="458237" y="59094"/>
                    <a:pt x="468215" y="66351"/>
                    <a:pt x="468215" y="77237"/>
                  </a:cubicBezTo>
                  <a:cubicBezTo>
                    <a:pt x="468215" y="88122"/>
                    <a:pt x="459144" y="95380"/>
                    <a:pt x="448258" y="95380"/>
                  </a:cubicBezTo>
                  <a:cubicBezTo>
                    <a:pt x="438280" y="95380"/>
                    <a:pt x="428301" y="88122"/>
                    <a:pt x="428301" y="77237"/>
                  </a:cubicBezTo>
                  <a:cubicBezTo>
                    <a:pt x="429208" y="66351"/>
                    <a:pt x="438280" y="59094"/>
                    <a:pt x="448258" y="59094"/>
                  </a:cubicBezTo>
                  <a:moveTo>
                    <a:pt x="499058" y="269551"/>
                  </a:moveTo>
                  <a:cubicBezTo>
                    <a:pt x="507222" y="269551"/>
                    <a:pt x="514480" y="268644"/>
                    <a:pt x="522644" y="268644"/>
                  </a:cubicBezTo>
                  <a:cubicBezTo>
                    <a:pt x="531715" y="268644"/>
                    <a:pt x="541694" y="269551"/>
                    <a:pt x="550765" y="269551"/>
                  </a:cubicBezTo>
                  <a:lnTo>
                    <a:pt x="550765" y="262294"/>
                  </a:lnTo>
                  <a:cubicBezTo>
                    <a:pt x="546230" y="261387"/>
                    <a:pt x="543508" y="259572"/>
                    <a:pt x="543508" y="254130"/>
                  </a:cubicBezTo>
                  <a:cubicBezTo>
                    <a:pt x="543508" y="251408"/>
                    <a:pt x="546230" y="244151"/>
                    <a:pt x="548044" y="241430"/>
                  </a:cubicBezTo>
                  <a:lnTo>
                    <a:pt x="567094" y="215122"/>
                  </a:lnTo>
                  <a:lnTo>
                    <a:pt x="586144" y="242337"/>
                  </a:lnTo>
                  <a:cubicBezTo>
                    <a:pt x="588865" y="246872"/>
                    <a:pt x="591587" y="252315"/>
                    <a:pt x="591587" y="254130"/>
                  </a:cubicBezTo>
                  <a:cubicBezTo>
                    <a:pt x="591587" y="257758"/>
                    <a:pt x="587958" y="261387"/>
                    <a:pt x="584330" y="262294"/>
                  </a:cubicBezTo>
                  <a:lnTo>
                    <a:pt x="584330" y="269551"/>
                  </a:lnTo>
                  <a:cubicBezTo>
                    <a:pt x="595215" y="269551"/>
                    <a:pt x="605194" y="268644"/>
                    <a:pt x="616080" y="268644"/>
                  </a:cubicBezTo>
                  <a:cubicBezTo>
                    <a:pt x="626965" y="268644"/>
                    <a:pt x="636944" y="269551"/>
                    <a:pt x="647830" y="269551"/>
                  </a:cubicBezTo>
                  <a:lnTo>
                    <a:pt x="647830" y="262294"/>
                  </a:lnTo>
                  <a:cubicBezTo>
                    <a:pt x="638758" y="259572"/>
                    <a:pt x="630594" y="250501"/>
                    <a:pt x="625151" y="243244"/>
                  </a:cubicBezTo>
                  <a:lnTo>
                    <a:pt x="587051" y="189722"/>
                  </a:lnTo>
                  <a:lnTo>
                    <a:pt x="616987" y="151622"/>
                  </a:lnTo>
                  <a:cubicBezTo>
                    <a:pt x="625151" y="141644"/>
                    <a:pt x="632408" y="133480"/>
                    <a:pt x="646015" y="129851"/>
                  </a:cubicBezTo>
                  <a:lnTo>
                    <a:pt x="646015" y="122594"/>
                  </a:lnTo>
                  <a:cubicBezTo>
                    <a:pt x="636944" y="122594"/>
                    <a:pt x="626965" y="123501"/>
                    <a:pt x="617894" y="123501"/>
                  </a:cubicBezTo>
                  <a:cubicBezTo>
                    <a:pt x="607915" y="123501"/>
                    <a:pt x="598844" y="122594"/>
                    <a:pt x="589773" y="122594"/>
                  </a:cubicBezTo>
                  <a:lnTo>
                    <a:pt x="589773" y="129851"/>
                  </a:lnTo>
                  <a:cubicBezTo>
                    <a:pt x="595215" y="131665"/>
                    <a:pt x="599751" y="134387"/>
                    <a:pt x="599751" y="141644"/>
                  </a:cubicBezTo>
                  <a:cubicBezTo>
                    <a:pt x="599751" y="144365"/>
                    <a:pt x="597937" y="147994"/>
                    <a:pt x="594308" y="153437"/>
                  </a:cubicBezTo>
                  <a:lnTo>
                    <a:pt x="577072" y="176115"/>
                  </a:lnTo>
                  <a:lnTo>
                    <a:pt x="557115" y="149808"/>
                  </a:lnTo>
                  <a:cubicBezTo>
                    <a:pt x="553487" y="145272"/>
                    <a:pt x="552580" y="140737"/>
                    <a:pt x="552580" y="138015"/>
                  </a:cubicBezTo>
                  <a:cubicBezTo>
                    <a:pt x="552580" y="132572"/>
                    <a:pt x="555301" y="131665"/>
                    <a:pt x="559837" y="129851"/>
                  </a:cubicBezTo>
                  <a:lnTo>
                    <a:pt x="559837" y="122594"/>
                  </a:lnTo>
                  <a:cubicBezTo>
                    <a:pt x="548951" y="122594"/>
                    <a:pt x="538972" y="123501"/>
                    <a:pt x="528087" y="123501"/>
                  </a:cubicBezTo>
                  <a:cubicBezTo>
                    <a:pt x="517201" y="123501"/>
                    <a:pt x="506315" y="122594"/>
                    <a:pt x="495430" y="122594"/>
                  </a:cubicBezTo>
                  <a:lnTo>
                    <a:pt x="495430" y="129851"/>
                  </a:lnTo>
                  <a:cubicBezTo>
                    <a:pt x="505408" y="134387"/>
                    <a:pt x="508130" y="137108"/>
                    <a:pt x="515387" y="146180"/>
                  </a:cubicBezTo>
                  <a:lnTo>
                    <a:pt x="556208" y="201515"/>
                  </a:lnTo>
                  <a:lnTo>
                    <a:pt x="521737" y="245965"/>
                  </a:lnTo>
                  <a:cubicBezTo>
                    <a:pt x="517201" y="252315"/>
                    <a:pt x="509944" y="260480"/>
                    <a:pt x="498151" y="262294"/>
                  </a:cubicBezTo>
                  <a:lnTo>
                    <a:pt x="498151" y="269551"/>
                  </a:lnTo>
                  <a:close/>
                  <a:moveTo>
                    <a:pt x="673230" y="158880"/>
                  </a:moveTo>
                  <a:lnTo>
                    <a:pt x="673230" y="125315"/>
                  </a:lnTo>
                  <a:cubicBezTo>
                    <a:pt x="687744" y="120780"/>
                    <a:pt x="702258" y="118965"/>
                    <a:pt x="719494" y="118965"/>
                  </a:cubicBezTo>
                  <a:cubicBezTo>
                    <a:pt x="751244" y="118965"/>
                    <a:pt x="778458" y="127130"/>
                    <a:pt x="778458" y="163415"/>
                  </a:cubicBezTo>
                  <a:cubicBezTo>
                    <a:pt x="778458" y="176115"/>
                    <a:pt x="777551" y="194258"/>
                    <a:pt x="776644" y="215122"/>
                  </a:cubicBezTo>
                  <a:lnTo>
                    <a:pt x="776644" y="227822"/>
                  </a:lnTo>
                  <a:cubicBezTo>
                    <a:pt x="776644" y="244151"/>
                    <a:pt x="779365" y="248687"/>
                    <a:pt x="787530" y="248687"/>
                  </a:cubicBezTo>
                  <a:cubicBezTo>
                    <a:pt x="789344" y="248687"/>
                    <a:pt x="792065" y="247780"/>
                    <a:pt x="794787" y="246872"/>
                  </a:cubicBezTo>
                  <a:lnTo>
                    <a:pt x="800230" y="252315"/>
                  </a:lnTo>
                  <a:lnTo>
                    <a:pt x="773923" y="274087"/>
                  </a:lnTo>
                  <a:cubicBezTo>
                    <a:pt x="760315" y="272272"/>
                    <a:pt x="749430" y="265922"/>
                    <a:pt x="745801" y="256851"/>
                  </a:cubicBezTo>
                  <a:cubicBezTo>
                    <a:pt x="734008" y="265922"/>
                    <a:pt x="722215" y="274087"/>
                    <a:pt x="706794" y="274087"/>
                  </a:cubicBezTo>
                  <a:cubicBezTo>
                    <a:pt x="682301" y="274087"/>
                    <a:pt x="658715" y="259572"/>
                    <a:pt x="658715" y="233265"/>
                  </a:cubicBezTo>
                  <a:cubicBezTo>
                    <a:pt x="658715" y="195165"/>
                    <a:pt x="695001" y="180651"/>
                    <a:pt x="726751" y="180651"/>
                  </a:cubicBezTo>
                  <a:cubicBezTo>
                    <a:pt x="732194" y="180651"/>
                    <a:pt x="738544" y="181558"/>
                    <a:pt x="743080" y="181558"/>
                  </a:cubicBezTo>
                  <a:cubicBezTo>
                    <a:pt x="743080" y="162508"/>
                    <a:pt x="741265" y="140737"/>
                    <a:pt x="717680" y="140737"/>
                  </a:cubicBezTo>
                  <a:cubicBezTo>
                    <a:pt x="700444" y="140737"/>
                    <a:pt x="691372" y="146180"/>
                    <a:pt x="682301" y="159787"/>
                  </a:cubicBezTo>
                  <a:lnTo>
                    <a:pt x="673230" y="159787"/>
                  </a:lnTo>
                  <a:close/>
                  <a:moveTo>
                    <a:pt x="742173" y="193351"/>
                  </a:moveTo>
                  <a:cubicBezTo>
                    <a:pt x="738544" y="192444"/>
                    <a:pt x="731287" y="191537"/>
                    <a:pt x="724937" y="191537"/>
                  </a:cubicBezTo>
                  <a:cubicBezTo>
                    <a:pt x="708608" y="191537"/>
                    <a:pt x="691372" y="199701"/>
                    <a:pt x="691372" y="222380"/>
                  </a:cubicBezTo>
                  <a:cubicBezTo>
                    <a:pt x="691372" y="238708"/>
                    <a:pt x="704072" y="251408"/>
                    <a:pt x="719494" y="251408"/>
                  </a:cubicBezTo>
                  <a:cubicBezTo>
                    <a:pt x="730380" y="251408"/>
                    <a:pt x="737637" y="248687"/>
                    <a:pt x="743080" y="245058"/>
                  </a:cubicBezTo>
                  <a:lnTo>
                    <a:pt x="742173" y="193351"/>
                  </a:lnTo>
                  <a:close/>
                  <a:moveTo>
                    <a:pt x="870987" y="41858"/>
                  </a:moveTo>
                  <a:cubicBezTo>
                    <a:pt x="870987" y="35508"/>
                    <a:pt x="875523" y="34601"/>
                    <a:pt x="885501" y="34601"/>
                  </a:cubicBezTo>
                  <a:cubicBezTo>
                    <a:pt x="923601" y="34601"/>
                    <a:pt x="938115" y="55465"/>
                    <a:pt x="938115" y="86308"/>
                  </a:cubicBezTo>
                  <a:cubicBezTo>
                    <a:pt x="938115" y="117151"/>
                    <a:pt x="917251" y="137108"/>
                    <a:pt x="885501" y="137108"/>
                  </a:cubicBezTo>
                  <a:cubicBezTo>
                    <a:pt x="880965" y="137108"/>
                    <a:pt x="875523" y="137108"/>
                    <a:pt x="869173" y="136201"/>
                  </a:cubicBezTo>
                  <a:lnTo>
                    <a:pt x="870987" y="41858"/>
                  </a:lnTo>
                  <a:close/>
                  <a:moveTo>
                    <a:pt x="831072" y="239615"/>
                  </a:moveTo>
                  <a:cubicBezTo>
                    <a:pt x="831072" y="255037"/>
                    <a:pt x="826537" y="260480"/>
                    <a:pt x="811115" y="262294"/>
                  </a:cubicBezTo>
                  <a:lnTo>
                    <a:pt x="811115" y="268644"/>
                  </a:lnTo>
                  <a:lnTo>
                    <a:pt x="871894" y="268644"/>
                  </a:lnTo>
                  <a:cubicBezTo>
                    <a:pt x="876430" y="268644"/>
                    <a:pt x="881872" y="268644"/>
                    <a:pt x="886408" y="269551"/>
                  </a:cubicBezTo>
                  <a:cubicBezTo>
                    <a:pt x="891851" y="269551"/>
                    <a:pt x="896387" y="270458"/>
                    <a:pt x="900923" y="270458"/>
                  </a:cubicBezTo>
                  <a:cubicBezTo>
                    <a:pt x="939930" y="270458"/>
                    <a:pt x="985287" y="255944"/>
                    <a:pt x="985287" y="209680"/>
                  </a:cubicBezTo>
                  <a:cubicBezTo>
                    <a:pt x="985287" y="172487"/>
                    <a:pt x="962608" y="154344"/>
                    <a:pt x="929951" y="144365"/>
                  </a:cubicBezTo>
                  <a:lnTo>
                    <a:pt x="929951" y="143458"/>
                  </a:lnTo>
                  <a:cubicBezTo>
                    <a:pt x="956258" y="135294"/>
                    <a:pt x="981658" y="115337"/>
                    <a:pt x="981658" y="85401"/>
                  </a:cubicBezTo>
                  <a:cubicBezTo>
                    <a:pt x="981658" y="39137"/>
                    <a:pt x="934487" y="21901"/>
                    <a:pt x="894572" y="21901"/>
                  </a:cubicBezTo>
                  <a:cubicBezTo>
                    <a:pt x="886408" y="21901"/>
                    <a:pt x="878244" y="23715"/>
                    <a:pt x="861915" y="23715"/>
                  </a:cubicBezTo>
                  <a:cubicBezTo>
                    <a:pt x="847401" y="23715"/>
                    <a:pt x="832887" y="21901"/>
                    <a:pt x="815651" y="21901"/>
                  </a:cubicBezTo>
                  <a:lnTo>
                    <a:pt x="815651" y="30065"/>
                  </a:lnTo>
                  <a:cubicBezTo>
                    <a:pt x="824722" y="31880"/>
                    <a:pt x="831072" y="34601"/>
                    <a:pt x="831072" y="48208"/>
                  </a:cubicBezTo>
                  <a:cubicBezTo>
                    <a:pt x="831072" y="79958"/>
                    <a:pt x="831980" y="125315"/>
                    <a:pt x="831980" y="167951"/>
                  </a:cubicBezTo>
                  <a:lnTo>
                    <a:pt x="831980" y="239615"/>
                  </a:lnTo>
                  <a:close/>
                  <a:moveTo>
                    <a:pt x="869173" y="151622"/>
                  </a:moveTo>
                  <a:cubicBezTo>
                    <a:pt x="876430" y="151622"/>
                    <a:pt x="881872" y="151622"/>
                    <a:pt x="888222" y="151622"/>
                  </a:cubicBezTo>
                  <a:cubicBezTo>
                    <a:pt x="922694" y="151622"/>
                    <a:pt x="941744" y="176115"/>
                    <a:pt x="941744" y="207865"/>
                  </a:cubicBezTo>
                  <a:cubicBezTo>
                    <a:pt x="941744" y="235080"/>
                    <a:pt x="923601" y="256851"/>
                    <a:pt x="893665" y="256851"/>
                  </a:cubicBezTo>
                  <a:cubicBezTo>
                    <a:pt x="871894" y="256851"/>
                    <a:pt x="869173" y="253222"/>
                    <a:pt x="869173" y="234172"/>
                  </a:cubicBezTo>
                  <a:lnTo>
                    <a:pt x="869173" y="151622"/>
                  </a:lnTo>
                  <a:close/>
                  <a:moveTo>
                    <a:pt x="1152201" y="143458"/>
                  </a:moveTo>
                  <a:cubicBezTo>
                    <a:pt x="1163087" y="143458"/>
                    <a:pt x="1167623" y="149808"/>
                    <a:pt x="1167623" y="159787"/>
                  </a:cubicBezTo>
                  <a:cubicBezTo>
                    <a:pt x="1167623" y="171580"/>
                    <a:pt x="1169437" y="190630"/>
                    <a:pt x="1169437" y="210587"/>
                  </a:cubicBezTo>
                  <a:lnTo>
                    <a:pt x="1169437" y="245058"/>
                  </a:lnTo>
                  <a:cubicBezTo>
                    <a:pt x="1169437" y="256851"/>
                    <a:pt x="1164901" y="258665"/>
                    <a:pt x="1156737" y="261387"/>
                  </a:cubicBezTo>
                  <a:lnTo>
                    <a:pt x="1156737" y="268644"/>
                  </a:lnTo>
                  <a:cubicBezTo>
                    <a:pt x="1166715" y="268644"/>
                    <a:pt x="1176694" y="267737"/>
                    <a:pt x="1186673" y="267737"/>
                  </a:cubicBezTo>
                  <a:cubicBezTo>
                    <a:pt x="1196651" y="267737"/>
                    <a:pt x="1206630" y="268644"/>
                    <a:pt x="1217515" y="268644"/>
                  </a:cubicBezTo>
                  <a:lnTo>
                    <a:pt x="1217515" y="261387"/>
                  </a:lnTo>
                  <a:cubicBezTo>
                    <a:pt x="1207537" y="260480"/>
                    <a:pt x="1204815" y="257758"/>
                    <a:pt x="1204815" y="245058"/>
                  </a:cubicBezTo>
                  <a:lnTo>
                    <a:pt x="1204815" y="216030"/>
                  </a:lnTo>
                  <a:cubicBezTo>
                    <a:pt x="1204815" y="187908"/>
                    <a:pt x="1205722" y="168858"/>
                    <a:pt x="1205722" y="155251"/>
                  </a:cubicBezTo>
                  <a:cubicBezTo>
                    <a:pt x="1205722" y="142551"/>
                    <a:pt x="1228401" y="138922"/>
                    <a:pt x="1235658" y="138922"/>
                  </a:cubicBezTo>
                  <a:cubicBezTo>
                    <a:pt x="1261058" y="138922"/>
                    <a:pt x="1264687" y="165230"/>
                    <a:pt x="1264687" y="184280"/>
                  </a:cubicBezTo>
                  <a:lnTo>
                    <a:pt x="1264687" y="245965"/>
                  </a:lnTo>
                  <a:cubicBezTo>
                    <a:pt x="1264687" y="257758"/>
                    <a:pt x="1261965" y="260480"/>
                    <a:pt x="1251987" y="262294"/>
                  </a:cubicBezTo>
                  <a:lnTo>
                    <a:pt x="1251987" y="269551"/>
                  </a:lnTo>
                  <a:cubicBezTo>
                    <a:pt x="1262873" y="269551"/>
                    <a:pt x="1274665" y="268644"/>
                    <a:pt x="1285551" y="268644"/>
                  </a:cubicBezTo>
                  <a:cubicBezTo>
                    <a:pt x="1294623" y="268644"/>
                    <a:pt x="1302787" y="269551"/>
                    <a:pt x="1311858" y="269551"/>
                  </a:cubicBezTo>
                  <a:lnTo>
                    <a:pt x="1311858" y="262294"/>
                  </a:lnTo>
                  <a:cubicBezTo>
                    <a:pt x="1301880" y="259572"/>
                    <a:pt x="1299158" y="256851"/>
                    <a:pt x="1299158" y="245965"/>
                  </a:cubicBezTo>
                  <a:lnTo>
                    <a:pt x="1299158" y="170672"/>
                  </a:lnTo>
                  <a:cubicBezTo>
                    <a:pt x="1299158" y="140737"/>
                    <a:pt x="1285551" y="119872"/>
                    <a:pt x="1250173" y="119872"/>
                  </a:cubicBezTo>
                  <a:cubicBezTo>
                    <a:pt x="1235658" y="119872"/>
                    <a:pt x="1219330" y="128944"/>
                    <a:pt x="1206630" y="137108"/>
                  </a:cubicBezTo>
                  <a:cubicBezTo>
                    <a:pt x="1206630" y="130758"/>
                    <a:pt x="1206630" y="125315"/>
                    <a:pt x="1207537" y="118965"/>
                  </a:cubicBezTo>
                  <a:lnTo>
                    <a:pt x="1199373" y="118965"/>
                  </a:lnTo>
                  <a:cubicBezTo>
                    <a:pt x="1185765" y="127130"/>
                    <a:pt x="1173065" y="132572"/>
                    <a:pt x="1152201" y="137108"/>
                  </a:cubicBezTo>
                  <a:lnTo>
                    <a:pt x="1152201" y="143458"/>
                  </a:lnTo>
                  <a:close/>
                  <a:moveTo>
                    <a:pt x="1477865" y="262294"/>
                  </a:moveTo>
                  <a:cubicBezTo>
                    <a:pt x="1466980" y="258665"/>
                    <a:pt x="1454280" y="247780"/>
                    <a:pt x="1449744" y="242337"/>
                  </a:cubicBezTo>
                  <a:lnTo>
                    <a:pt x="1396222" y="179744"/>
                  </a:lnTo>
                  <a:lnTo>
                    <a:pt x="1423437" y="150715"/>
                  </a:lnTo>
                  <a:cubicBezTo>
                    <a:pt x="1431601" y="141644"/>
                    <a:pt x="1443394" y="133480"/>
                    <a:pt x="1456094" y="129851"/>
                  </a:cubicBezTo>
                  <a:lnTo>
                    <a:pt x="1456094" y="122594"/>
                  </a:lnTo>
                  <a:cubicBezTo>
                    <a:pt x="1447023" y="123501"/>
                    <a:pt x="1437951" y="123501"/>
                    <a:pt x="1429787" y="123501"/>
                  </a:cubicBezTo>
                  <a:cubicBezTo>
                    <a:pt x="1419808" y="123501"/>
                    <a:pt x="1410737" y="123501"/>
                    <a:pt x="1400758" y="122594"/>
                  </a:cubicBezTo>
                  <a:lnTo>
                    <a:pt x="1400758" y="129851"/>
                  </a:lnTo>
                  <a:cubicBezTo>
                    <a:pt x="1404387" y="131665"/>
                    <a:pt x="1407108" y="135294"/>
                    <a:pt x="1407108" y="138922"/>
                  </a:cubicBezTo>
                  <a:cubicBezTo>
                    <a:pt x="1407108" y="142551"/>
                    <a:pt x="1405294" y="147994"/>
                    <a:pt x="1398037" y="155251"/>
                  </a:cubicBezTo>
                  <a:lnTo>
                    <a:pt x="1369008" y="184280"/>
                  </a:lnTo>
                  <a:lnTo>
                    <a:pt x="1369008" y="17365"/>
                  </a:lnTo>
                  <a:lnTo>
                    <a:pt x="1360844" y="17365"/>
                  </a:lnTo>
                  <a:cubicBezTo>
                    <a:pt x="1348144" y="27344"/>
                    <a:pt x="1331815" y="34601"/>
                    <a:pt x="1313673" y="39137"/>
                  </a:cubicBezTo>
                  <a:lnTo>
                    <a:pt x="1313673" y="47301"/>
                  </a:lnTo>
                  <a:cubicBezTo>
                    <a:pt x="1322744" y="47301"/>
                    <a:pt x="1330908" y="55465"/>
                    <a:pt x="1331815" y="69980"/>
                  </a:cubicBezTo>
                  <a:cubicBezTo>
                    <a:pt x="1332722" y="83587"/>
                    <a:pt x="1334537" y="109894"/>
                    <a:pt x="1334537" y="130758"/>
                  </a:cubicBezTo>
                  <a:lnTo>
                    <a:pt x="1334537" y="245965"/>
                  </a:lnTo>
                  <a:cubicBezTo>
                    <a:pt x="1334537" y="254130"/>
                    <a:pt x="1331815" y="260480"/>
                    <a:pt x="1320930" y="262294"/>
                  </a:cubicBezTo>
                  <a:lnTo>
                    <a:pt x="1320930" y="269551"/>
                  </a:lnTo>
                  <a:cubicBezTo>
                    <a:pt x="1330908" y="268644"/>
                    <a:pt x="1339980" y="268644"/>
                    <a:pt x="1349051" y="268644"/>
                  </a:cubicBezTo>
                  <a:cubicBezTo>
                    <a:pt x="1359937" y="268644"/>
                    <a:pt x="1369915" y="269551"/>
                    <a:pt x="1380801" y="269551"/>
                  </a:cubicBezTo>
                  <a:lnTo>
                    <a:pt x="1380801" y="262294"/>
                  </a:lnTo>
                  <a:cubicBezTo>
                    <a:pt x="1372637" y="260480"/>
                    <a:pt x="1369008" y="255944"/>
                    <a:pt x="1369008" y="245965"/>
                  </a:cubicBezTo>
                  <a:lnTo>
                    <a:pt x="1369008" y="196980"/>
                  </a:lnTo>
                  <a:lnTo>
                    <a:pt x="1369915" y="196980"/>
                  </a:lnTo>
                  <a:lnTo>
                    <a:pt x="1406201" y="236894"/>
                  </a:lnTo>
                  <a:cubicBezTo>
                    <a:pt x="1412551" y="243244"/>
                    <a:pt x="1416180" y="251408"/>
                    <a:pt x="1416180" y="255944"/>
                  </a:cubicBezTo>
                  <a:cubicBezTo>
                    <a:pt x="1416180" y="259572"/>
                    <a:pt x="1413458" y="262294"/>
                    <a:pt x="1410737" y="262294"/>
                  </a:cubicBezTo>
                  <a:lnTo>
                    <a:pt x="1410737" y="269551"/>
                  </a:lnTo>
                  <a:cubicBezTo>
                    <a:pt x="1422530" y="269551"/>
                    <a:pt x="1435230" y="268644"/>
                    <a:pt x="1447023" y="268644"/>
                  </a:cubicBezTo>
                  <a:cubicBezTo>
                    <a:pt x="1457001" y="268644"/>
                    <a:pt x="1467887" y="269551"/>
                    <a:pt x="1477865" y="269551"/>
                  </a:cubicBezTo>
                  <a:lnTo>
                    <a:pt x="1477865" y="262294"/>
                  </a:lnTo>
                  <a:close/>
                  <a:moveTo>
                    <a:pt x="12830" y="332144"/>
                  </a:moveTo>
                  <a:lnTo>
                    <a:pt x="12830" y="337587"/>
                  </a:lnTo>
                  <a:lnTo>
                    <a:pt x="12830" y="337587"/>
                  </a:lnTo>
                  <a:lnTo>
                    <a:pt x="12830" y="343029"/>
                  </a:lnTo>
                  <a:lnTo>
                    <a:pt x="1478773" y="343029"/>
                  </a:lnTo>
                  <a:lnTo>
                    <a:pt x="1478773" y="337587"/>
                  </a:lnTo>
                  <a:lnTo>
                    <a:pt x="1478773" y="337587"/>
                  </a:lnTo>
                  <a:lnTo>
                    <a:pt x="1478773" y="332144"/>
                  </a:lnTo>
                  <a:lnTo>
                    <a:pt x="12830" y="332144"/>
                  </a:lnTo>
                  <a:close/>
                </a:path>
              </a:pathLst>
            </a:custGeom>
            <a:solidFill>
              <a:sysClr val="windowText" lastClr="000000"/>
            </a:solidFill>
            <a:ln w="907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151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88" b="0" i="0" u="none" strike="noStrike" kern="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15" name="Marcador de pie de página 1">
            <a:extLst>
              <a:ext uri="{FF2B5EF4-FFF2-40B4-BE49-F238E27FC236}">
                <a16:creationId xmlns:a16="http://schemas.microsoft.com/office/drawing/2014/main" id="{A794E8F4-D22A-455C-8329-96D03A5CDEB0}"/>
              </a:ext>
            </a:extLst>
          </p:cNvPr>
          <p:cNvSpPr txBox="1">
            <a:spLocks/>
          </p:cNvSpPr>
          <p:nvPr userDrawn="1"/>
        </p:nvSpPr>
        <p:spPr>
          <a:xfrm>
            <a:off x="11422056" y="6601396"/>
            <a:ext cx="407502" cy="17087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s-ES"/>
            </a:defPPr>
            <a:lvl1pPr>
              <a:lnSpc>
                <a:spcPct val="100000"/>
              </a:lnSpc>
              <a:defRPr sz="1300" spc="-30" baseline="0">
                <a:solidFill>
                  <a:schemeClr val="accent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t>p. </a:t>
            </a:r>
            <a:fld id="{C55AD5FC-D658-4668-AADB-0A3BDC5470A2}" type="slidenum">
              <a:rPr lang="es-ES" sz="90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/>
              </a:rPr>
              <a:pPr algn="r"/>
              <a:t>‹#›</a:t>
            </a:fld>
            <a:endParaRPr lang="es-ES" sz="900" dirty="0">
              <a:solidFill>
                <a:prstClr val="black">
                  <a:lumMod val="65000"/>
                  <a:lumOff val="35000"/>
                </a:prstClr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44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88900" indent="-88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hlink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1pPr>
      <a:lvl2pPr marL="36195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80959F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2pPr>
      <a:lvl3pPr marL="6286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3pPr>
      <a:lvl4pPr marL="895350" indent="-873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4pPr>
      <a:lvl5pPr marL="1168400" indent="-9366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Font typeface="Wingdings" pitchFamily="2" charset="2"/>
        <a:buChar char="§"/>
        <a:defRPr sz="1300">
          <a:solidFill>
            <a:srgbClr val="333333"/>
          </a:solidFill>
          <a:latin typeface="Calibri" pitchFamily="34" charset="0"/>
          <a:ea typeface="+mn-ea"/>
          <a:cs typeface="Calibri" pitchFamily="34" charset="0"/>
        </a:defRPr>
      </a:lvl5pPr>
      <a:lvl6pPr marL="16256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6pPr>
      <a:lvl7pPr marL="20828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7pPr>
      <a:lvl8pPr marL="25400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8pPr>
      <a:lvl9pPr marL="2997200" indent="-93663" algn="l" rtl="0" fontAlgn="base">
        <a:lnSpc>
          <a:spcPct val="90000"/>
        </a:lnSpc>
        <a:spcBef>
          <a:spcPct val="0"/>
        </a:spcBef>
        <a:spcAft>
          <a:spcPct val="25000"/>
        </a:spcAft>
        <a:buClr>
          <a:srgbClr val="9DAEB7"/>
        </a:buClr>
        <a:buChar char=".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>
          <p15:clr>
            <a:srgbClr val="F26B43"/>
          </p15:clr>
        </p15:guide>
        <p15:guide id="2" pos="144">
          <p15:clr>
            <a:srgbClr val="F26B43"/>
          </p15:clr>
        </p15:guide>
        <p15:guide id="3" pos="5625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url=https://www.akamai.com/fr/fr/products/network-operator/dnsi-big-data-connector.jsp&amp;psig=AOvVaw3VTon6DIObyGPPlO6oTJXG&amp;ust=1581503387945000&amp;source=images&amp;cd=vfe&amp;ved=0CAIQjRxqFwoTCICChbOlyecCFQAAAAAdAAAAAB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6.png"/><Relationship Id="rId5" Type="http://schemas.openxmlformats.org/officeDocument/2006/relationships/hyperlink" Target="20221116_CAIXABANK_LandingEconomiaTiempoReal_v07_1920x1080_Cast.mp4" TargetMode="External"/><Relationship Id="rId4" Type="http://schemas.openxmlformats.org/officeDocument/2006/relationships/hyperlink" Target="https://realtimeeconomics.caixabankresearch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es/url?sa=i&amp;url=https://www.akamai.com/fr/fr/products/network-operator/dnsi-big-data-connector.jsp&amp;psig=AOvVaw3VTon6DIObyGPPlO6oTJXG&amp;ust=1581503387945000&amp;source=images&amp;cd=vfe&amp;ved=0CAIQjRxqFwoTCICChbOlyecCFQAAAAAdAAAAABBE" TargetMode="Externa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es/url?sa=i&amp;url=https://www.akamai.com/fr/fr/products/network-operator/dnsi-big-data-connector.jsp&amp;psig=AOvVaw3VTon6DIObyGPPlO6oTJXG&amp;ust=1581503387945000&amp;source=images&amp;cd=vfe&amp;ved=0CAIQjRxqFwoTCICChbOlyecCFQAAAAAdAAAAABBE" TargetMode="External"/><Relationship Id="rId1" Type="http://schemas.openxmlformats.org/officeDocument/2006/relationships/slideLayout" Target="../slideLayouts/slideLayout61.xml"/><Relationship Id="rId4" Type="http://schemas.openxmlformats.org/officeDocument/2006/relationships/hyperlink" Target="https://realtimeeconomics.caixabankresearch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653E18-F743-40E1-BC23-7F2AB49CA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33104"/>
          </a:xfrm>
          <a:prstGeom prst="rect">
            <a:avLst/>
          </a:prstGeom>
        </p:spPr>
      </p:pic>
      <p:sp>
        <p:nvSpPr>
          <p:cNvPr id="10" name="Marcador de texto 12">
            <a:extLst>
              <a:ext uri="{FF2B5EF4-FFF2-40B4-BE49-F238E27FC236}">
                <a16:creationId xmlns:a16="http://schemas.microsoft.com/office/drawing/2014/main" id="{7E504C59-9BCA-439B-8562-AE7910F1D0D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50720" y="0"/>
            <a:ext cx="0" cy="71856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9C43983-1A8F-4AB3-B3DC-009C13B19834}"/>
              </a:ext>
            </a:extLst>
          </p:cNvPr>
          <p:cNvSpPr txBox="1">
            <a:spLocks/>
          </p:cNvSpPr>
          <p:nvPr/>
        </p:nvSpPr>
        <p:spPr>
          <a:xfrm>
            <a:off x="539145" y="4765852"/>
            <a:ext cx="0" cy="1080000"/>
          </a:xfrm>
          <a:prstGeom prst="rect">
            <a:avLst/>
          </a:prstGeom>
          <a:solidFill>
            <a:srgbClr val="4ABDF0"/>
          </a:solidFill>
          <a:ln w="57150">
            <a:solidFill>
              <a:srgbClr val="4ABDF0"/>
            </a:solidFill>
          </a:ln>
        </p:spPr>
        <p:txBody>
          <a:bodyPr wrap="non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ES" sz="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alpha val="0"/>
                  </a:sys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Calibri"/>
              </a:rPr>
              <a:t>Ejemplo de Título de </a:t>
            </a:r>
            <a:r>
              <a:rPr kumimoji="0" lang="es-ES" altLang="es-ES" sz="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alpha val="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  <a:sym typeface="Calibri"/>
              </a:rPr>
              <a:t>Portada</a:t>
            </a:r>
          </a:p>
        </p:txBody>
      </p:sp>
      <p:sp>
        <p:nvSpPr>
          <p:cNvPr id="7" name="Marcador de texto 15">
            <a:extLst>
              <a:ext uri="{FF2B5EF4-FFF2-40B4-BE49-F238E27FC236}">
                <a16:creationId xmlns:a16="http://schemas.microsoft.com/office/drawing/2014/main" id="{8243C0B4-906B-4832-8C53-88CC33BBD1C9}"/>
              </a:ext>
            </a:extLst>
          </p:cNvPr>
          <p:cNvSpPr txBox="1">
            <a:spLocks/>
          </p:cNvSpPr>
          <p:nvPr/>
        </p:nvSpPr>
        <p:spPr>
          <a:xfrm>
            <a:off x="641384" y="4765852"/>
            <a:ext cx="11833431" cy="61955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ca-ES" sz="2800" u="none" dirty="0" err="1">
                <a:solidFill>
                  <a:srgbClr val="4ABDF0"/>
                </a:solidFill>
                <a:latin typeface="Calibri"/>
                <a:cs typeface="Calibri"/>
              </a:rPr>
              <a:t>Seguimiento</a:t>
            </a:r>
            <a:r>
              <a:rPr lang="ca-ES" sz="2800" u="none" dirty="0">
                <a:solidFill>
                  <a:srgbClr val="4ABDF0"/>
                </a:solidFill>
                <a:latin typeface="Calibri"/>
                <a:cs typeface="Calibri"/>
              </a:rPr>
              <a:t> de la </a:t>
            </a:r>
            <a:r>
              <a:rPr lang="ca-ES" sz="2800" u="none" dirty="0" err="1">
                <a:solidFill>
                  <a:srgbClr val="4ABDF0"/>
                </a:solidFill>
                <a:latin typeface="Calibri"/>
                <a:cs typeface="Calibri"/>
              </a:rPr>
              <a:t>desigualdad</a:t>
            </a:r>
            <a:r>
              <a:rPr lang="ca-ES" sz="2800" u="none" dirty="0">
                <a:solidFill>
                  <a:srgbClr val="4ABDF0"/>
                </a:solidFill>
                <a:latin typeface="Calibri"/>
                <a:cs typeface="Calibri"/>
              </a:rPr>
              <a:t> salarial en </a:t>
            </a:r>
            <a:r>
              <a:rPr lang="ca-ES" sz="2800" u="none" dirty="0" err="1">
                <a:solidFill>
                  <a:srgbClr val="4ABDF0"/>
                </a:solidFill>
                <a:latin typeface="Calibri"/>
                <a:cs typeface="Calibri"/>
              </a:rPr>
              <a:t>tiempo</a:t>
            </a:r>
            <a:r>
              <a:rPr lang="ca-ES" sz="2800" u="none" dirty="0">
                <a:solidFill>
                  <a:srgbClr val="4ABDF0"/>
                </a:solidFill>
                <a:latin typeface="Calibri"/>
                <a:cs typeface="Calibri"/>
              </a:rPr>
              <a:t> real con </a:t>
            </a:r>
            <a:r>
              <a:rPr lang="ca-ES" sz="2800" u="none" dirty="0" err="1">
                <a:solidFill>
                  <a:srgbClr val="4ABDF0"/>
                </a:solidFill>
                <a:latin typeface="Calibri"/>
                <a:cs typeface="Calibri"/>
              </a:rPr>
              <a:t>datos</a:t>
            </a:r>
            <a:r>
              <a:rPr lang="ca-ES" sz="2800" u="none" dirty="0">
                <a:solidFill>
                  <a:srgbClr val="4ABDF0"/>
                </a:solidFill>
                <a:latin typeface="Calibri"/>
                <a:cs typeface="Calibri"/>
              </a:rPr>
              <a:t> </a:t>
            </a:r>
            <a:r>
              <a:rPr lang="ca-ES" sz="2800" u="none" dirty="0" err="1">
                <a:solidFill>
                  <a:srgbClr val="4ABDF0"/>
                </a:solidFill>
                <a:latin typeface="Calibri"/>
                <a:cs typeface="Calibri"/>
              </a:rPr>
              <a:t>masivos</a:t>
            </a:r>
            <a:endParaRPr lang="ca-ES" sz="2800" u="none" dirty="0">
              <a:solidFill>
                <a:srgbClr val="4ABDF0"/>
              </a:solidFill>
              <a:latin typeface="Calibri"/>
              <a:cs typeface="Calibri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s-ES" sz="2400" b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Josep Mestres Domenech, Senior Economist</a:t>
            </a:r>
            <a:r>
              <a:rPr lang="ca-ES" sz="2400" b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de CaixaBank Research</a:t>
            </a:r>
            <a:endParaRPr lang="es-ES" sz="2400" b="0" u="non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38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t d'imatges per a &quot;mobile technology big data&quot;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 b="13984"/>
          <a:stretch/>
        </p:blipFill>
        <p:spPr bwMode="auto">
          <a:xfrm flipH="1">
            <a:off x="0" y="1034716"/>
            <a:ext cx="12192000" cy="545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-13647" y="1034716"/>
            <a:ext cx="12205647" cy="5450305"/>
          </a:xfrm>
          <a:prstGeom prst="rect">
            <a:avLst/>
          </a:prstGeom>
          <a:solidFill>
            <a:sysClr val="window" lastClr="FFFFFF">
              <a:alpha val="38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800" b="0" u="none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30 Llamada rectangular"/>
          <p:cNvSpPr/>
          <p:nvPr/>
        </p:nvSpPr>
        <p:spPr bwMode="auto">
          <a:xfrm>
            <a:off x="847031" y="1183907"/>
            <a:ext cx="10491537" cy="5125453"/>
          </a:xfrm>
          <a:prstGeom prst="rect">
            <a:avLst/>
          </a:prstGeom>
          <a:solidFill>
            <a:sysClr val="window" lastClr="FFFFFF">
              <a:alpha val="93000"/>
            </a:sysClr>
          </a:solidFill>
          <a:ln w="0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36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257269" indent="-3175" eaLnBrk="0" fontAlgn="auto" hangingPunct="0">
              <a:spcBef>
                <a:spcPts val="0"/>
              </a:spcBef>
              <a:spcAft>
                <a:spcPts val="400"/>
              </a:spcAft>
              <a:tabLst>
                <a:tab pos="990575" algn="l"/>
              </a:tabLst>
              <a:defRPr/>
            </a:pPr>
            <a:endParaRPr lang="es-ES" sz="1350" b="0" i="1" u="none" kern="0" dirty="0">
              <a:solidFill>
                <a:srgbClr val="59595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2400" dirty="0"/>
              <a:t>Conclusiones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4B342-783D-9E41-B0B5-BCEAAFBA7D11}"/>
              </a:ext>
            </a:extLst>
          </p:cNvPr>
          <p:cNvSpPr txBox="1"/>
          <p:nvPr/>
        </p:nvSpPr>
        <p:spPr>
          <a:xfrm>
            <a:off x="1196657" y="1187426"/>
            <a:ext cx="9852343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9AD8"/>
              </a:buClr>
              <a:buFont typeface="Wingdings 3" panose="05040102010807070707" pitchFamily="18" charset="2"/>
              <a:buChar char=""/>
            </a:pPr>
            <a:r>
              <a:rPr lang="es-ES" sz="2000" b="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La COVID-19 produjo un </a:t>
            </a:r>
            <a:r>
              <a:rPr lang="es-ES" sz="200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fortísimo aumento de la desigualdad</a:t>
            </a:r>
            <a:r>
              <a:rPr lang="es-ES" sz="2000" b="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 salarial antes de las transferencias del sector público, especialmente entre los colectivos más vulnerables.</a:t>
            </a:r>
          </a:p>
          <a:p>
            <a:pPr marL="342900" indent="-342900">
              <a:lnSpc>
                <a:spcPct val="150000"/>
              </a:lnSpc>
              <a:buClr>
                <a:srgbClr val="009AD8"/>
              </a:buClr>
              <a:buFont typeface="Wingdings 3" panose="05040102010807070707" pitchFamily="18" charset="2"/>
              <a:buChar char=""/>
            </a:pPr>
            <a:r>
              <a:rPr lang="es-ES" sz="2000" b="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El grueso del aumento se debió a la </a:t>
            </a:r>
            <a:r>
              <a:rPr lang="es-ES" sz="200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pérdida de puestos de trabajo </a:t>
            </a:r>
            <a:r>
              <a:rPr lang="es-ES" sz="2000" b="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y las reducciones de sueldos de los trabajadores con salarios más bajos.</a:t>
            </a:r>
          </a:p>
          <a:p>
            <a:pPr marL="342900" indent="-342900">
              <a:lnSpc>
                <a:spcPct val="150000"/>
              </a:lnSpc>
              <a:buClr>
                <a:srgbClr val="009AD8"/>
              </a:buClr>
              <a:buFont typeface="Wingdings 3" panose="05040102010807070707" pitchFamily="18" charset="2"/>
              <a:buChar char=""/>
            </a:pPr>
            <a:r>
              <a:rPr lang="es-ES" sz="200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El estado del bienestar jugó un papel fundamental </a:t>
            </a:r>
            <a:r>
              <a:rPr lang="es-ES" sz="2000" b="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en la contención del aumento de la desigualdad.</a:t>
            </a:r>
          </a:p>
          <a:p>
            <a:pPr marL="342900" indent="-342900">
              <a:lnSpc>
                <a:spcPct val="150000"/>
              </a:lnSpc>
              <a:buClr>
                <a:srgbClr val="009AD8"/>
              </a:buClr>
              <a:buFont typeface="Wingdings 3" panose="05040102010807070707" pitchFamily="18" charset="2"/>
              <a:buChar char=""/>
            </a:pPr>
            <a:r>
              <a:rPr lang="es-ES" sz="200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La recuperación de la actividad ha vuelto la desigualdad de vuelta a la casilla prepandemia</a:t>
            </a:r>
            <a:r>
              <a:rPr lang="es-ES" sz="2000" b="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009AD8"/>
              </a:buClr>
              <a:buFont typeface="Wingdings 3" panose="05040102010807070707" pitchFamily="18" charset="2"/>
              <a:buChar char=""/>
            </a:pPr>
            <a:r>
              <a:rPr lang="es-ES" sz="200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Seguir la evolución de la desigualdad en tiempo real</a:t>
            </a:r>
            <a:r>
              <a:rPr lang="es-ES" sz="2000" b="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 es útil para </a:t>
            </a:r>
            <a:r>
              <a:rPr lang="es-ES" sz="200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evaluar el impacto de la política económica</a:t>
            </a:r>
            <a:r>
              <a:rPr lang="es-ES" sz="2000" b="0" u="non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  <a:ea typeface="ＭＳ Ｐゴシック" charset="0"/>
              </a:rPr>
              <a:t> y adaptarla a los eventos y diferentes colectivos o regiones.</a:t>
            </a:r>
            <a:endParaRPr lang="ca-ES" sz="2000" b="0" u="none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1A7D75B2-7903-459C-99AF-1C10EB7989FE}"/>
              </a:ext>
            </a:extLst>
          </p:cNvPr>
          <p:cNvSpPr txBox="1"/>
          <p:nvPr/>
        </p:nvSpPr>
        <p:spPr>
          <a:xfrm>
            <a:off x="812801" y="1134597"/>
            <a:ext cx="73986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 Caixa Frutiger 65 Bold" panose="020B0803030504020204" pitchFamily="34" charset="0"/>
                <a:ea typeface="ＭＳ Ｐゴシック"/>
                <a:cs typeface="+mn-cs"/>
              </a:rPr>
              <a:t>Nuevo portal abierto al público para monitorizar la economía española, de manera instantánea.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 Caixa Frutiger 65 Bold" panose="020B0803030504020204" pitchFamily="34" charset="0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 Caixa Frutiger 65 Bold" panose="020B0803030504020204" pitchFamily="34" charset="0"/>
                <a:ea typeface="ＭＳ Ｐゴシック"/>
                <a:cs typeface="+mn-cs"/>
              </a:rPr>
              <a:t>Construido a partir de datos internos anonimizados de CaixaBank (sobre una base de más de 18 millones de clientes, 11.500 ATM y 700.000 TPV), procesados con técnicas </a:t>
            </a:r>
            <a:r>
              <a:rPr kumimoji="0" lang="es-E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 Caixa Frutiger 65 Bold" panose="020B0803030504020204" pitchFamily="34" charset="0"/>
                <a:ea typeface="ＭＳ Ｐゴシック"/>
                <a:cs typeface="+mn-cs"/>
              </a:rPr>
              <a:t>big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 Caixa Frutiger 65 Bold" panose="020B0803030504020204" pitchFamily="34" charset="0"/>
                <a:ea typeface="ＭＳ Ｐゴシック"/>
                <a:cs typeface="+mn-cs"/>
              </a:rPr>
              <a:t> data.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 Caixa Frutiger 65 Bold" panose="020B0803030504020204" pitchFamily="34" charset="0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 Caixa Frutiger 65 Bold" panose="020B0803030504020204" pitchFamily="34" charset="0"/>
                <a:ea typeface="ＭＳ Ｐゴシック"/>
                <a:cs typeface="+mn-cs"/>
              </a:rPr>
              <a:t>Cinco ámbitos de análisis (consumo, vivienda, salarios, turismo y desigualdad), categorizados por región (comunidad autónoma, municipio) y por colectivo (edad, sexo, nivel de ingresos).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 Caixa Frutiger 65 Bold" panose="020B0803030504020204" pitchFamily="34" charset="0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 Caixa Frutiger 65 Bold" panose="020B0803030504020204" pitchFamily="34" charset="0"/>
                <a:ea typeface="ＭＳ Ｐゴシック"/>
                <a:cs typeface="+mn-cs"/>
              </a:rPr>
              <a:t>Rápido, interactivo, intuitivo.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 Caixa Frutiger 65 Bold" panose="020B0803030504020204" pitchFamily="34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 Caixa Frutiger 65 Bold" panose="020B0803030504020204" pitchFamily="34" charset="0"/>
              <a:ea typeface="ＭＳ Ｐゴシック"/>
              <a:cs typeface="+mn-cs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5056535-42D9-4CFD-80A1-37270FB410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b="1" dirty="0">
                <a:latin typeface="Segoe UI" panose="020B0502040204020203" pitchFamily="34" charset="0"/>
                <a:cs typeface="Segoe UI" panose="020B0502040204020203" pitchFamily="34" charset="0"/>
              </a:rPr>
              <a:t>Economía en tiempo real de CaixaBank Research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D498B92-CDF2-4D1D-83E4-068FD95D293E}"/>
              </a:ext>
            </a:extLst>
          </p:cNvPr>
          <p:cNvGrpSpPr/>
          <p:nvPr/>
        </p:nvGrpSpPr>
        <p:grpSpPr>
          <a:xfrm>
            <a:off x="7609114" y="1134597"/>
            <a:ext cx="4348359" cy="4800217"/>
            <a:chOff x="1109095" y="1483569"/>
            <a:chExt cx="4348359" cy="4800217"/>
          </a:xfrm>
        </p:grpSpPr>
        <p:pic>
          <p:nvPicPr>
            <p:cNvPr id="1026" name="Picture 2" descr="Variante herramienta tablet | Icono Gratis">
              <a:extLst>
                <a:ext uri="{FF2B5EF4-FFF2-40B4-BE49-F238E27FC236}">
                  <a16:creationId xmlns:a16="http://schemas.microsoft.com/office/drawing/2014/main" id="{14BEAF61-E3CF-4F13-8713-7DBA0539F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095" y="1483569"/>
              <a:ext cx="4348359" cy="4800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6809426-F490-45EB-A39F-DD102E913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6222" y="1902931"/>
              <a:ext cx="2731977" cy="3855612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0BA19C9-EBC7-4EC6-B904-345C6BFF1FBF}"/>
              </a:ext>
            </a:extLst>
          </p:cNvPr>
          <p:cNvSpPr txBox="1"/>
          <p:nvPr/>
        </p:nvSpPr>
        <p:spPr>
          <a:xfrm>
            <a:off x="1415150" y="5855280"/>
            <a:ext cx="677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  <a:hlinkClick r:id="rId4"/>
              </a:rPr>
              <a:t>https://realtimeeconomics.caixabankresearch.com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</a:endParaRPr>
          </a:p>
        </p:txBody>
      </p:sp>
      <p:pic>
        <p:nvPicPr>
          <p:cNvPr id="1028" name="Picture 4">
            <a:hlinkClick r:id="rId5" action="ppaction://hlinkfile"/>
            <a:extLst>
              <a:ext uri="{FF2B5EF4-FFF2-40B4-BE49-F238E27FC236}">
                <a16:creationId xmlns:a16="http://schemas.microsoft.com/office/drawing/2014/main" id="{8CAA1B40-E387-4286-9CD7-B87A9225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9765">
            <a:off x="7126990" y="6288788"/>
            <a:ext cx="478733" cy="4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</p:spPr>
        <p:txBody>
          <a:bodyPr/>
          <a:lstStyle/>
          <a:p>
            <a:r>
              <a:rPr lang="es-ES" sz="3200" b="1" kern="12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contexto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C2BEBE3-1F90-4D9B-951C-50334CA0D9D1}"/>
              </a:ext>
            </a:extLst>
          </p:cNvPr>
          <p:cNvSpPr/>
          <p:nvPr/>
        </p:nvSpPr>
        <p:spPr>
          <a:xfrm>
            <a:off x="1743279" y="1131608"/>
            <a:ext cx="9802800" cy="5324535"/>
          </a:xfrm>
          <a:prstGeom prst="rect">
            <a:avLst/>
          </a:prstGeom>
          <a:solidFill>
            <a:srgbClr val="FAFAFA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____Disponer de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información de calidad y al momento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es extremadamente valioso en momentos de incertidumbre como el actual.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____Gracias a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digitalización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y a la elevada penetración de CaixaBank en el territorio, ya somos capaces de monitorizar la evolución de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economía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BD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española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de manera prácticamente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instantánea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y con un gran nivel de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granularidad.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__ Ponemos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información al servicio público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para ayudar a la toma de decisiones económicas en múltiples ámbitos.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____El proyecto que hemos emprendido es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pionero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 nivel mundial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: solo existe una iniciativa similar en EE. UU., liderada por la Universidad de Harvard.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</p:txBody>
      </p:sp>
      <p:pic>
        <p:nvPicPr>
          <p:cNvPr id="2072" name="Picture 24">
            <a:extLst>
              <a:ext uri="{FF2B5EF4-FFF2-40B4-BE49-F238E27FC236}">
                <a16:creationId xmlns:a16="http://schemas.microsoft.com/office/drawing/2014/main" id="{59BADF89-76E4-4C7C-A8AE-6006CC58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2" y="1380761"/>
            <a:ext cx="849353" cy="84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pin de ubicación ">
            <a:extLst>
              <a:ext uri="{FF2B5EF4-FFF2-40B4-BE49-F238E27FC236}">
                <a16:creationId xmlns:a16="http://schemas.microsoft.com/office/drawing/2014/main" id="{D66C3AFE-1808-4539-A47A-C46B3DFD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5" y="5258749"/>
            <a:ext cx="972231" cy="97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fecha límite ">
            <a:extLst>
              <a:ext uri="{FF2B5EF4-FFF2-40B4-BE49-F238E27FC236}">
                <a16:creationId xmlns:a16="http://schemas.microsoft.com/office/drawing/2014/main" id="{2B1E1E6F-1520-40EC-839E-F9E1E19E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1" y="2659268"/>
            <a:ext cx="972216" cy="9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pruebas ">
            <a:extLst>
              <a:ext uri="{FF2B5EF4-FFF2-40B4-BE49-F238E27FC236}">
                <a16:creationId xmlns:a16="http://schemas.microsoft.com/office/drawing/2014/main" id="{7845DE85-329D-488E-AA69-9868399D0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2" y="4019363"/>
            <a:ext cx="890905" cy="8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</p:spPr>
        <p:txBody>
          <a:bodyPr/>
          <a:lstStyle/>
          <a:p>
            <a:r>
              <a:rPr lang="es-ES" sz="3200" b="1" kern="12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portal en cifras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C2BEBE3-1F90-4D9B-951C-50334CA0D9D1}"/>
              </a:ext>
            </a:extLst>
          </p:cNvPr>
          <p:cNvSpPr/>
          <p:nvPr/>
        </p:nvSpPr>
        <p:spPr>
          <a:xfrm>
            <a:off x="2190289" y="1021209"/>
            <a:ext cx="8639998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850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series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calculadas a partir de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millones de operaciones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al mes 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cerca de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6 millones de nóminas 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</a:b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procesadas mediante técnicas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</a:t>
            </a:r>
            <a:r>
              <a:rPr kumimoji="0" lang="es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big</a:t>
            </a:r>
            <a:r>
              <a:rPr kumimoji="0" lang="es-ES" sz="3600" b="1" i="1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data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1 equipo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multidisciplinar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+50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artículos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publicados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pic>
        <p:nvPicPr>
          <p:cNvPr id="1026" name="Picture 2" descr="ordenador portátil ">
            <a:extLst>
              <a:ext uri="{FF2B5EF4-FFF2-40B4-BE49-F238E27FC236}">
                <a16:creationId xmlns:a16="http://schemas.microsoft.com/office/drawing/2014/main" id="{B46B7424-B897-4716-BDA2-A8FA81CF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4" y="2281446"/>
            <a:ext cx="1435874" cy="14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1836F94-F202-4067-9704-EE4B4EB19B09}"/>
              </a:ext>
            </a:extLst>
          </p:cNvPr>
          <p:cNvSpPr/>
          <p:nvPr/>
        </p:nvSpPr>
        <p:spPr bwMode="auto">
          <a:xfrm>
            <a:off x="1009062" y="2244084"/>
            <a:ext cx="891266" cy="8895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FACEEA5-9FBC-4211-8353-D63C908C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62" y="2487592"/>
            <a:ext cx="646006" cy="6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032FF6-AA9D-4329-A1BA-DB05C0218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287" y="5048085"/>
            <a:ext cx="8640000" cy="16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</p:spPr>
        <p:txBody>
          <a:bodyPr/>
          <a:lstStyle/>
          <a:p>
            <a:r>
              <a:rPr lang="es-ES" sz="3200" b="1" kern="12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portal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C2BEBE3-1F90-4D9B-951C-50334CA0D9D1}"/>
              </a:ext>
            </a:extLst>
          </p:cNvPr>
          <p:cNvSpPr/>
          <p:nvPr/>
        </p:nvSpPr>
        <p:spPr>
          <a:xfrm>
            <a:off x="1743279" y="1099374"/>
            <a:ext cx="9804147" cy="5016758"/>
          </a:xfrm>
          <a:prstGeom prst="rect">
            <a:avLst/>
          </a:prstGeom>
          <a:solidFill>
            <a:srgbClr val="FAFAFA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___ Los indicadores están construidos a partir de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datos internos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procesados mediante técnicas </a:t>
            </a:r>
            <a:r>
              <a:rPr kumimoji="0" lang="es-E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big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data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___  La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calidad de la información es clave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. Los datos son representativos del conjunto de la sociedad, lo cual permite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anticiparse a las tendencias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e identificar diferencias entre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colectivos y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regiones.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___ La frecuencia de actualización es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mensual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y se realiza con una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latencia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 muy baja, pocos días después de cierre de 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___ El portal se publica en tres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EB3EE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idiomas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: castellano, catalán e inglés.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</p:txBody>
      </p:sp>
      <p:pic>
        <p:nvPicPr>
          <p:cNvPr id="9" name="Picture 30" descr="nube ">
            <a:extLst>
              <a:ext uri="{FF2B5EF4-FFF2-40B4-BE49-F238E27FC236}">
                <a16:creationId xmlns:a16="http://schemas.microsoft.com/office/drawing/2014/main" id="{82887166-DA12-4373-A3D6-E7D6A1E9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3" y="143582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resentación ">
            <a:extLst>
              <a:ext uri="{FF2B5EF4-FFF2-40B4-BE49-F238E27FC236}">
                <a16:creationId xmlns:a16="http://schemas.microsoft.com/office/drawing/2014/main" id="{D7717898-CA1F-47C5-BB83-2E8850A6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0" y="275558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tiempo ">
            <a:extLst>
              <a:ext uri="{FF2B5EF4-FFF2-40B4-BE49-F238E27FC236}">
                <a16:creationId xmlns:a16="http://schemas.microsoft.com/office/drawing/2014/main" id="{F1FB9A94-95DE-4583-808D-A26165FD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0" y="4088883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raducir ">
            <a:extLst>
              <a:ext uri="{FF2B5EF4-FFF2-40B4-BE49-F238E27FC236}">
                <a16:creationId xmlns:a16="http://schemas.microsoft.com/office/drawing/2014/main" id="{87DA804E-C893-46E5-B642-BCADEE54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0" y="5284355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466740" y="453670"/>
            <a:ext cx="8667736" cy="214314"/>
          </a:xfrm>
        </p:spPr>
        <p:txBody>
          <a:bodyPr/>
          <a:lstStyle/>
          <a:p>
            <a:r>
              <a:rPr lang="es-ES" sz="3200" b="1" kern="12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 indicadores</a:t>
            </a:r>
            <a:endParaRPr lang="es-ES" sz="3200" b="1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EA79D371-495F-46E1-8B54-98B38083F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35"/>
          <a:stretch/>
        </p:blipFill>
        <p:spPr>
          <a:xfrm>
            <a:off x="1657453" y="1132301"/>
            <a:ext cx="8877093" cy="49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>
            <a:extLst>
              <a:ext uri="{FF2B5EF4-FFF2-40B4-BE49-F238E27FC236}">
                <a16:creationId xmlns:a16="http://schemas.microsoft.com/office/drawing/2014/main" id="{80E80EED-D151-4826-AEE7-6E25918542AC}"/>
              </a:ext>
            </a:extLst>
          </p:cNvPr>
          <p:cNvSpPr txBox="1"/>
          <p:nvPr/>
        </p:nvSpPr>
        <p:spPr>
          <a:xfrm>
            <a:off x="1538098" y="2680063"/>
            <a:ext cx="47817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Consumo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: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¿cuál es el impacto de la inflación?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A6FA533-2532-4005-B290-AD2373E93B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39" y="409601"/>
            <a:ext cx="9818083" cy="378579"/>
          </a:xfrm>
        </p:spPr>
        <p:txBody>
          <a:bodyPr/>
          <a:lstStyle/>
          <a:p>
            <a:r>
              <a:rPr lang="es-E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La información</a:t>
            </a:r>
            <a:endParaRPr lang="ca-E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6F406F5-4848-4ADF-9B00-C9F38ED76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75"/>
          <a:stretch/>
        </p:blipFill>
        <p:spPr>
          <a:xfrm>
            <a:off x="590488" y="1505044"/>
            <a:ext cx="779425" cy="80688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05C27D2-0B50-42B3-B582-0452EA63EB2B}"/>
              </a:ext>
            </a:extLst>
          </p:cNvPr>
          <p:cNvSpPr txBox="1"/>
          <p:nvPr/>
        </p:nvSpPr>
        <p:spPr>
          <a:xfrm>
            <a:off x="6700960" y="1751660"/>
            <a:ext cx="536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3EE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5F5FB"/>
                </a:highlight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Movimientos de cuenta en concepto de nómina.</a:t>
            </a:r>
            <a:endParaRPr kumimoji="0" lang="ca-E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5F5FB"/>
              </a:highlight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28F6243-65AC-4C3F-8E2A-82EDDF65D047}"/>
              </a:ext>
            </a:extLst>
          </p:cNvPr>
          <p:cNvSpPr txBox="1"/>
          <p:nvPr/>
        </p:nvSpPr>
        <p:spPr>
          <a:xfrm>
            <a:off x="1538096" y="1655434"/>
            <a:ext cx="4547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Salarios: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¿se están produciendo efectos de segunda ronda?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41B5AF0-BF2E-4374-AD8D-D8FCAABB6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77" y="2673859"/>
            <a:ext cx="779424" cy="72287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B324F34-129E-475A-9441-0F42FF1C7DB1}"/>
              </a:ext>
            </a:extLst>
          </p:cNvPr>
          <p:cNvSpPr txBox="1"/>
          <p:nvPr/>
        </p:nvSpPr>
        <p:spPr>
          <a:xfrm>
            <a:off x="6700960" y="2753951"/>
            <a:ext cx="536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3EE"/>
              </a:buClr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5F5FB"/>
                </a:highlight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Pagos y reintegros con tarjetas emitidas por CaixaBank en TPV presenciales y virtuales.</a:t>
            </a:r>
            <a:endParaRPr kumimoji="0" lang="ca-E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5F5FB"/>
              </a:highlight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B0CD146-5E52-4BEE-BE1C-FED154A0ABA5}"/>
              </a:ext>
            </a:extLst>
          </p:cNvPr>
          <p:cNvSpPr txBox="1"/>
          <p:nvPr/>
        </p:nvSpPr>
        <p:spPr>
          <a:xfrm>
            <a:off x="6700960" y="3737163"/>
            <a:ext cx="536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0" i="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3EE"/>
              </a:buClr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5F5FB"/>
                </a:highlight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Pagos y reintegros con tarjetas españolas y extranjeras en TPV de CABK, o por tarjetas CABK fuera de España. Un algoritmo permite identificar el turismo doméstico.</a:t>
            </a:r>
            <a:endParaRPr kumimoji="0" lang="ca-E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5F5FB"/>
              </a:highlight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23D2722-7E98-4F69-9592-63C36A04B6CC}"/>
              </a:ext>
            </a:extLst>
          </p:cNvPr>
          <p:cNvSpPr txBox="1"/>
          <p:nvPr/>
        </p:nvSpPr>
        <p:spPr>
          <a:xfrm>
            <a:off x="6700960" y="4848742"/>
            <a:ext cx="536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3EE"/>
              </a:buClr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5F5FB"/>
                </a:highlight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Movimientos de cuenta en concepto de nómina o de subsidio de paro. </a:t>
            </a:r>
            <a:endParaRPr kumimoji="0" 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5F5FB"/>
              </a:highlight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F9068B1-3E81-4DD6-AF36-3E2243920C48}"/>
              </a:ext>
            </a:extLst>
          </p:cNvPr>
          <p:cNvSpPr txBox="1"/>
          <p:nvPr/>
        </p:nvSpPr>
        <p:spPr>
          <a:xfrm>
            <a:off x="6700960" y="5922223"/>
            <a:ext cx="536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 i="1">
                <a:solidFill>
                  <a:srgbClr val="1D1D1B"/>
                </a:solidFill>
                <a:effectLst/>
                <a:latin typeface="Merriweather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B3EE"/>
              </a:buClr>
              <a:buSzTx/>
              <a:buFontTx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5F5FB"/>
                </a:highlight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Combina datos del precio de la vivienda del MITMA con los de CaixaBank de ingresos laborales. </a:t>
            </a:r>
            <a:endParaRPr kumimoji="0" lang="ca-E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5F5FB"/>
              </a:highlight>
              <a:uLnTx/>
              <a:uFillTx/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69E39DD-9F12-4C34-AE37-C64950EDA4B2}"/>
              </a:ext>
            </a:extLst>
          </p:cNvPr>
          <p:cNvSpPr txBox="1"/>
          <p:nvPr/>
        </p:nvSpPr>
        <p:spPr>
          <a:xfrm>
            <a:off x="1538097" y="5904945"/>
            <a:ext cx="4391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b="1" i="1">
                <a:solidFill>
                  <a:srgbClr val="1D1D1B"/>
                </a:solidFill>
                <a:effectLst/>
                <a:latin typeface="Merriweather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Vivienda: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¿se está deteriorando el acceso a la vivienda?</a:t>
            </a:r>
            <a:endParaRPr kumimoji="0" lang="ca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0286D23-80A2-462C-A884-90F24242985B}"/>
              </a:ext>
            </a:extLst>
          </p:cNvPr>
          <p:cNvSpPr txBox="1"/>
          <p:nvPr/>
        </p:nvSpPr>
        <p:spPr>
          <a:xfrm>
            <a:off x="1538096" y="4782153"/>
            <a:ext cx="4547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Desigualdad: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¿cuál es la situación de los colectivos más vulnerables?  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618D318-40D6-4580-AD79-2D4BBD7A0C40}"/>
              </a:ext>
            </a:extLst>
          </p:cNvPr>
          <p:cNvSpPr txBox="1"/>
          <p:nvPr/>
        </p:nvSpPr>
        <p:spPr>
          <a:xfrm>
            <a:off x="1538096" y="3683209"/>
            <a:ext cx="4547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Turismo: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 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ＭＳ Ｐゴシック"/>
                <a:cs typeface="Segoe UI Semibold" panose="020B0702040204020203" pitchFamily="34" charset="0"/>
              </a:rPr>
              <a:t>¿hemos vuelto a viajar como antes de la pandemia?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ＭＳ Ｐゴシック"/>
              <a:cs typeface="Segoe UI Semibold" panose="020B0702040204020203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8E89C7D6-3F13-49B2-9C5E-718B176D8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8" y="5740614"/>
            <a:ext cx="771357" cy="88634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A9FED7D-54FA-49FB-A89C-D92B908885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86"/>
          <a:stretch/>
        </p:blipFill>
        <p:spPr>
          <a:xfrm>
            <a:off x="630483" y="4734158"/>
            <a:ext cx="659596" cy="82796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ECE2532-E3B3-4815-9D4B-F3B490E49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44" y="3663191"/>
            <a:ext cx="721736" cy="784779"/>
          </a:xfrm>
          <a:prstGeom prst="rect">
            <a:avLst/>
          </a:prstGeom>
        </p:spPr>
      </p:pic>
      <p:pic>
        <p:nvPicPr>
          <p:cNvPr id="1028" name="Picture 4" descr="ocurrencia ">
            <a:extLst>
              <a:ext uri="{FF2B5EF4-FFF2-40B4-BE49-F238E27FC236}">
                <a16:creationId xmlns:a16="http://schemas.microsoft.com/office/drawing/2014/main" id="{60E18238-7FC7-45B2-A060-DF6CA51EE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194" y="876105"/>
            <a:ext cx="656766" cy="65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inación ">
            <a:extLst>
              <a:ext uri="{FF2B5EF4-FFF2-40B4-BE49-F238E27FC236}">
                <a16:creationId xmlns:a16="http://schemas.microsoft.com/office/drawing/2014/main" id="{9177ADF8-274A-4401-B0B4-6DFC879D4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78"/>
          <a:stretch/>
        </p:blipFill>
        <p:spPr bwMode="auto">
          <a:xfrm>
            <a:off x="6271497" y="1298885"/>
            <a:ext cx="27214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paginación ">
            <a:extLst>
              <a:ext uri="{FF2B5EF4-FFF2-40B4-BE49-F238E27FC236}">
                <a16:creationId xmlns:a16="http://schemas.microsoft.com/office/drawing/2014/main" id="{C262F581-7BF2-4551-83BA-8F6498302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78"/>
          <a:stretch/>
        </p:blipFill>
        <p:spPr bwMode="auto">
          <a:xfrm>
            <a:off x="6259491" y="2415581"/>
            <a:ext cx="27214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paginación ">
            <a:extLst>
              <a:ext uri="{FF2B5EF4-FFF2-40B4-BE49-F238E27FC236}">
                <a16:creationId xmlns:a16="http://schemas.microsoft.com/office/drawing/2014/main" id="{28AF9A9F-7C54-45D8-99B9-9F3EA86D0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78"/>
          <a:stretch/>
        </p:blipFill>
        <p:spPr bwMode="auto">
          <a:xfrm>
            <a:off x="6285650" y="3514958"/>
            <a:ext cx="27214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paginación ">
            <a:extLst>
              <a:ext uri="{FF2B5EF4-FFF2-40B4-BE49-F238E27FC236}">
                <a16:creationId xmlns:a16="http://schemas.microsoft.com/office/drawing/2014/main" id="{45D1FC49-B9D2-45C8-80D7-9C8EB8D37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78"/>
          <a:stretch/>
        </p:blipFill>
        <p:spPr bwMode="auto">
          <a:xfrm>
            <a:off x="6311809" y="4538541"/>
            <a:ext cx="27214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paginación ">
            <a:extLst>
              <a:ext uri="{FF2B5EF4-FFF2-40B4-BE49-F238E27FC236}">
                <a16:creationId xmlns:a16="http://schemas.microsoft.com/office/drawing/2014/main" id="{BE29541E-D51F-4D65-8E63-DFCAAA9F5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78"/>
          <a:stretch/>
        </p:blipFill>
        <p:spPr bwMode="auto">
          <a:xfrm>
            <a:off x="6354426" y="5574184"/>
            <a:ext cx="27214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361520-1766-42E6-B7EC-9048B705E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5"/>
          <a:stretch/>
        </p:blipFill>
        <p:spPr bwMode="auto">
          <a:xfrm>
            <a:off x="3125679" y="935957"/>
            <a:ext cx="656767" cy="5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esultat d'imatges per a &quot;mobile technology big dat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-13648" y="-27296"/>
            <a:ext cx="12205647" cy="98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0" y="5102384"/>
            <a:ext cx="12192000" cy="178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0" y="5045250"/>
            <a:ext cx="12192000" cy="755475"/>
          </a:xfrm>
          <a:prstGeom prst="rect">
            <a:avLst/>
          </a:prstGeom>
          <a:solidFill>
            <a:srgbClr val="258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116561" y="5113152"/>
            <a:ext cx="99588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Arial" panose="020B0604020202020204" pitchFamily="34" charset="0"/>
              </a:rPr>
              <a:t>www.caixabankresearch.com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/>
          <a:srcRect l="4316" t="55368" r="54249" b="30558"/>
          <a:stretch/>
        </p:blipFill>
        <p:spPr>
          <a:xfrm>
            <a:off x="3138985" y="5967688"/>
            <a:ext cx="6255735" cy="849368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-13647" y="926135"/>
            <a:ext cx="12205647" cy="410988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399168" y="299032"/>
            <a:ext cx="9248775" cy="4624388"/>
            <a:chOff x="1399168" y="395288"/>
            <a:chExt cx="9248775" cy="4624388"/>
          </a:xfrm>
        </p:grpSpPr>
        <p:grpSp>
          <p:nvGrpSpPr>
            <p:cNvPr id="44" name="Grupo 43"/>
            <p:cNvGrpSpPr/>
            <p:nvPr/>
          </p:nvGrpSpPr>
          <p:grpSpPr>
            <a:xfrm>
              <a:off x="1399168" y="395288"/>
              <a:ext cx="9248775" cy="4624388"/>
              <a:chOff x="1495424" y="395288"/>
              <a:chExt cx="9248775" cy="4624388"/>
            </a:xfrm>
          </p:grpSpPr>
          <p:pic>
            <p:nvPicPr>
              <p:cNvPr id="45" name="Imagen 4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95424" y="395288"/>
                <a:ext cx="9248775" cy="4624388"/>
              </a:xfrm>
              <a:prstGeom prst="rect">
                <a:avLst/>
              </a:prstGeom>
            </p:spPr>
          </p:pic>
          <p:sp>
            <p:nvSpPr>
              <p:cNvPr id="46" name="Rectángulo 45"/>
              <p:cNvSpPr/>
              <p:nvPr/>
            </p:nvSpPr>
            <p:spPr>
              <a:xfrm>
                <a:off x="5828044" y="3242607"/>
                <a:ext cx="2258122" cy="425041"/>
              </a:xfrm>
              <a:prstGeom prst="rect">
                <a:avLst/>
              </a:prstGeom>
              <a:gradFill flip="none" rotWithShape="1">
                <a:gsLst>
                  <a:gs pos="0">
                    <a:srgbClr val="D0D0D5"/>
                  </a:gs>
                  <a:gs pos="100000">
                    <a:srgbClr val="B2B2B6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7" name="Rectángulo 46"/>
              <p:cNvSpPr/>
              <p:nvPr/>
            </p:nvSpPr>
            <p:spPr>
              <a:xfrm>
                <a:off x="2245398" y="2351314"/>
                <a:ext cx="3445771" cy="21641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8" name="Rectángulo redondeado 47"/>
              <p:cNvSpPr/>
              <p:nvPr/>
            </p:nvSpPr>
            <p:spPr>
              <a:xfrm>
                <a:off x="9836150" y="3212869"/>
                <a:ext cx="709595" cy="1450571"/>
              </a:xfrm>
              <a:prstGeom prst="roundRect">
                <a:avLst>
                  <a:gd name="adj" fmla="val 2469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9" name="Forma libre 48"/>
              <p:cNvSpPr/>
              <p:nvPr/>
            </p:nvSpPr>
            <p:spPr>
              <a:xfrm>
                <a:off x="8162317" y="2145156"/>
                <a:ext cx="1777039" cy="2418177"/>
              </a:xfrm>
              <a:custGeom>
                <a:avLst/>
                <a:gdLst>
                  <a:gd name="connsiteX0" fmla="*/ 22213 w 1777039"/>
                  <a:gd name="connsiteY0" fmla="*/ 0 h 2418177"/>
                  <a:gd name="connsiteX1" fmla="*/ 1754826 w 1777039"/>
                  <a:gd name="connsiteY1" fmla="*/ 0 h 2418177"/>
                  <a:gd name="connsiteX2" fmla="*/ 1777039 w 1777039"/>
                  <a:gd name="connsiteY2" fmla="*/ 22213 h 2418177"/>
                  <a:gd name="connsiteX3" fmla="*/ 1777039 w 1777039"/>
                  <a:gd name="connsiteY3" fmla="*/ 979044 h 2418177"/>
                  <a:gd name="connsiteX4" fmla="*/ 1745662 w 1777039"/>
                  <a:gd name="connsiteY4" fmla="*/ 979044 h 2418177"/>
                  <a:gd name="connsiteX5" fmla="*/ 1624621 w 1777039"/>
                  <a:gd name="connsiteY5" fmla="*/ 1100085 h 2418177"/>
                  <a:gd name="connsiteX6" fmla="*/ 1624621 w 1777039"/>
                  <a:gd name="connsiteY6" fmla="*/ 2418177 h 2418177"/>
                  <a:gd name="connsiteX7" fmla="*/ 22213 w 1777039"/>
                  <a:gd name="connsiteY7" fmla="*/ 2418177 h 2418177"/>
                  <a:gd name="connsiteX8" fmla="*/ 0 w 1777039"/>
                  <a:gd name="connsiteY8" fmla="*/ 2395964 h 2418177"/>
                  <a:gd name="connsiteX9" fmla="*/ 0 w 1777039"/>
                  <a:gd name="connsiteY9" fmla="*/ 22213 h 2418177"/>
                  <a:gd name="connsiteX10" fmla="*/ 22213 w 1777039"/>
                  <a:gd name="connsiteY10" fmla="*/ 0 h 241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7039" h="2418177">
                    <a:moveTo>
                      <a:pt x="22213" y="0"/>
                    </a:moveTo>
                    <a:lnTo>
                      <a:pt x="1754826" y="0"/>
                    </a:lnTo>
                    <a:cubicBezTo>
                      <a:pt x="1767094" y="0"/>
                      <a:pt x="1777039" y="9945"/>
                      <a:pt x="1777039" y="22213"/>
                    </a:cubicBezTo>
                    <a:lnTo>
                      <a:pt x="1777039" y="979044"/>
                    </a:lnTo>
                    <a:lnTo>
                      <a:pt x="1745662" y="979044"/>
                    </a:lnTo>
                    <a:cubicBezTo>
                      <a:pt x="1678813" y="979044"/>
                      <a:pt x="1624621" y="1033236"/>
                      <a:pt x="1624621" y="1100085"/>
                    </a:cubicBezTo>
                    <a:lnTo>
                      <a:pt x="1624621" y="2418177"/>
                    </a:lnTo>
                    <a:lnTo>
                      <a:pt x="22213" y="2418177"/>
                    </a:lnTo>
                    <a:cubicBezTo>
                      <a:pt x="9945" y="2418177"/>
                      <a:pt x="0" y="2408232"/>
                      <a:pt x="0" y="2395964"/>
                    </a:cubicBezTo>
                    <a:lnTo>
                      <a:pt x="0" y="22213"/>
                    </a:lnTo>
                    <a:cubicBezTo>
                      <a:pt x="0" y="9945"/>
                      <a:pt x="9945" y="0"/>
                      <a:pt x="22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0" name="Forma libre 49"/>
              <p:cNvSpPr/>
              <p:nvPr/>
            </p:nvSpPr>
            <p:spPr>
              <a:xfrm>
                <a:off x="4582198" y="704975"/>
                <a:ext cx="4257002" cy="2333601"/>
              </a:xfrm>
              <a:custGeom>
                <a:avLst/>
                <a:gdLst>
                  <a:gd name="connsiteX0" fmla="*/ 0 w 4257002"/>
                  <a:gd name="connsiteY0" fmla="*/ 0 h 2333601"/>
                  <a:gd name="connsiteX1" fmla="*/ 4257002 w 4257002"/>
                  <a:gd name="connsiteY1" fmla="*/ 0 h 2333601"/>
                  <a:gd name="connsiteX2" fmla="*/ 4257002 w 4257002"/>
                  <a:gd name="connsiteY2" fmla="*/ 1345925 h 2333601"/>
                  <a:gd name="connsiteX3" fmla="*/ 3598527 w 4257002"/>
                  <a:gd name="connsiteY3" fmla="*/ 1345925 h 2333601"/>
                  <a:gd name="connsiteX4" fmla="*/ 3501873 w 4257002"/>
                  <a:gd name="connsiteY4" fmla="*/ 1442579 h 2333601"/>
                  <a:gd name="connsiteX5" fmla="*/ 3501873 w 4257002"/>
                  <a:gd name="connsiteY5" fmla="*/ 2333601 h 2333601"/>
                  <a:gd name="connsiteX6" fmla="*/ 1239211 w 4257002"/>
                  <a:gd name="connsiteY6" fmla="*/ 2333601 h 2333601"/>
                  <a:gd name="connsiteX7" fmla="*/ 1239211 w 4257002"/>
                  <a:gd name="connsiteY7" fmla="*/ 1591804 h 2333601"/>
                  <a:gd name="connsiteX8" fmla="*/ 1142557 w 4257002"/>
                  <a:gd name="connsiteY8" fmla="*/ 1495150 h 2333601"/>
                  <a:gd name="connsiteX9" fmla="*/ 0 w 4257002"/>
                  <a:gd name="connsiteY9" fmla="*/ 1495150 h 233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7002" h="2333601">
                    <a:moveTo>
                      <a:pt x="0" y="0"/>
                    </a:moveTo>
                    <a:lnTo>
                      <a:pt x="4257002" y="0"/>
                    </a:lnTo>
                    <a:lnTo>
                      <a:pt x="4257002" y="1345925"/>
                    </a:lnTo>
                    <a:lnTo>
                      <a:pt x="3598527" y="1345925"/>
                    </a:lnTo>
                    <a:cubicBezTo>
                      <a:pt x="3545146" y="1345925"/>
                      <a:pt x="3501873" y="1389198"/>
                      <a:pt x="3501873" y="1442579"/>
                    </a:cubicBezTo>
                    <a:lnTo>
                      <a:pt x="3501873" y="2333601"/>
                    </a:lnTo>
                    <a:lnTo>
                      <a:pt x="1239211" y="2333601"/>
                    </a:lnTo>
                    <a:lnTo>
                      <a:pt x="1239211" y="1591804"/>
                    </a:lnTo>
                    <a:cubicBezTo>
                      <a:pt x="1239211" y="1538423"/>
                      <a:pt x="1195938" y="1495150"/>
                      <a:pt x="1142557" y="1495150"/>
                    </a:cubicBezTo>
                    <a:lnTo>
                      <a:pt x="0" y="1495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pic>
          <p:nvPicPr>
            <p:cNvPr id="51" name="Picture 2" descr="L:\9012\Patricia Esteban\04_Comunicació\00_Canvi MARCA CaixaBank\Logos_CaixaBank_Research\Logos\Horizontal\Color\Horizontal\JPG\JPG_72dpi_RGB\CaixaBank_Research_logo_Color_RGB_horizontal_72dpi_fondo_blanc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49297" y="1398413"/>
              <a:ext cx="2457042" cy="848542"/>
            </a:xfrm>
            <a:prstGeom prst="rect">
              <a:avLst/>
            </a:prstGeom>
            <a:noFill/>
          </p:spPr>
        </p:pic>
        <p:pic>
          <p:nvPicPr>
            <p:cNvPr id="52" name="Picture 2" descr="L:\9012\Patricia Esteban\04_Comunicació\00_Canvi MARCA CaixaBank\Logos_CaixaBank_Research\Logos\Horizontal\Color\Horizontal\JPG\JPG_72dpi_RGB\CaixaBank_Research_logo_Color_RGB_horizontal_72dpi_fondo_blanc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28433" y="3070818"/>
              <a:ext cx="1928627" cy="666053"/>
            </a:xfrm>
            <a:prstGeom prst="rect">
              <a:avLst/>
            </a:prstGeom>
            <a:noFill/>
          </p:spPr>
        </p:pic>
        <p:pic>
          <p:nvPicPr>
            <p:cNvPr id="53" name="Picture 2" descr="L:\9012\Patricia Esteban\04_Comunicació\00_Canvi MARCA CaixaBank\Logos_CaixaBank_Research\Logos\Horizontal\Color\Horizontal\JPG\JPG_72dpi_RGB\CaixaBank_Research_logo_Color_RGB_horizontal_72dpi_fondo_blanc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60009" y="3820590"/>
              <a:ext cx="705344" cy="243592"/>
            </a:xfrm>
            <a:prstGeom prst="rect">
              <a:avLst/>
            </a:prstGeom>
            <a:noFill/>
          </p:spPr>
        </p:pic>
        <p:pic>
          <p:nvPicPr>
            <p:cNvPr id="54" name="Picture 2" descr="L:\9012\Patricia Esteban\04_Comunicació\00_Canvi MARCA CaixaBank\Logos_CaixaBank_Research\Logos\Horizontal\Color\Horizontal\JPG\JPG_72dpi_RGB\CaixaBank_Research_logo_Color_RGB_horizontal_72dpi_fondo_blanco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4210" y="3155537"/>
              <a:ext cx="1160982" cy="40094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837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">
            <a:extLst>
              <a:ext uri="{FF2B5EF4-FFF2-40B4-BE49-F238E27FC236}">
                <a16:creationId xmlns:a16="http://schemas.microsoft.com/office/drawing/2014/main" id="{F5674FE4-0F84-45B3-8CDD-FF22C006F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t="16116" r="28497" b="6553"/>
          <a:stretch/>
        </p:blipFill>
        <p:spPr>
          <a:xfrm flipH="1">
            <a:off x="-3493" y="1066019"/>
            <a:ext cx="2901647" cy="526258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Motivación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  <p:sp>
        <p:nvSpPr>
          <p:cNvPr id="5" name="Text Placeholder 208">
            <a:extLst>
              <a:ext uri="{FF2B5EF4-FFF2-40B4-BE49-F238E27FC236}">
                <a16:creationId xmlns:a16="http://schemas.microsoft.com/office/drawing/2014/main" id="{D7F30F44-3106-4DCF-BF14-820463ACBA08}"/>
              </a:ext>
            </a:extLst>
          </p:cNvPr>
          <p:cNvSpPr txBox="1">
            <a:spLocks/>
          </p:cNvSpPr>
          <p:nvPr/>
        </p:nvSpPr>
        <p:spPr>
          <a:xfrm>
            <a:off x="3281619" y="1097773"/>
            <a:ext cx="579600" cy="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ABDF0"/>
            </a:solidFill>
          </a:ln>
        </p:spPr>
        <p:txBody>
          <a:bodyPr wrap="non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.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14D1AF0-13A0-4022-8928-4A0B8CEB098C}"/>
              </a:ext>
            </a:extLst>
          </p:cNvPr>
          <p:cNvSpPr txBox="1">
            <a:spLocks/>
          </p:cNvSpPr>
          <p:nvPr/>
        </p:nvSpPr>
        <p:spPr>
          <a:xfrm flipH="1">
            <a:off x="-3496" y="1066019"/>
            <a:ext cx="2901649" cy="5262587"/>
          </a:xfrm>
          <a:prstGeom prst="rect">
            <a:avLst/>
          </a:prstGeom>
          <a:gradFill flip="none" rotWithShape="1">
            <a:gsLst>
              <a:gs pos="18000">
                <a:srgbClr val="009AD8">
                  <a:alpha val="8000"/>
                </a:srgbClr>
              </a:gs>
              <a:gs pos="87000">
                <a:srgbClr val="4ABDF0">
                  <a:alpha val="52000"/>
                </a:srgbClr>
              </a:gs>
              <a:gs pos="71000">
                <a:srgbClr val="4ABDF0">
                  <a:alpha val="47000"/>
                </a:srgbClr>
              </a:gs>
              <a:gs pos="100000">
                <a:srgbClr val="4ABDF0">
                  <a:alpha val="94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prstClr val="white">
                    <a:alpha val="0"/>
                  </a:prst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3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+mn-cs"/>
              </a:rPr>
              <a:t>.</a:t>
            </a:r>
          </a:p>
        </p:txBody>
      </p:sp>
      <p:sp>
        <p:nvSpPr>
          <p:cNvPr id="6" name="Corchetes 5"/>
          <p:cNvSpPr/>
          <p:nvPr/>
        </p:nvSpPr>
        <p:spPr bwMode="auto">
          <a:xfrm rot="16200000">
            <a:off x="4909300" y="-541009"/>
            <a:ext cx="5233235" cy="8505996"/>
          </a:xfrm>
          <a:prstGeom prst="bracketPair">
            <a:avLst>
              <a:gd name="adj" fmla="val 0"/>
            </a:avLst>
          </a:prstGeom>
          <a:noFill/>
          <a:ln w="12700" cap="flat" cmpd="sng" algn="ctr">
            <a:solidFill>
              <a:srgbClr val="4ABD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31DF9B8-8F37-DE44-837D-EB6D4004F53A}"/>
              </a:ext>
            </a:extLst>
          </p:cNvPr>
          <p:cNvSpPr txBox="1"/>
          <p:nvPr/>
        </p:nvSpPr>
        <p:spPr>
          <a:xfrm>
            <a:off x="3272919" y="1419053"/>
            <a:ext cx="8388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BDF0"/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Motivación: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Fuerte impacto de la COVID-19 sobre la actividad económica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. Preocupó que los colectivos más vulnerables sean los más afectados por la crisis sanitaria y económica, y que se produjera un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fuerte aumento de la desigualdad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El sector público tomó medidas contundentes para amortiguar el impacto de la crisis, pero la efectividad de estas medidas es difícil de valorar.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</a:endParaRPr>
          </a:p>
          <a:p>
            <a:pPr marL="342900" lvl="0" indent="-342900" algn="just"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Las estadísticas oficiales sobre desigualdad solo están disponibles en frecuencia anual y a menudo se hacen públicas con bastante retraso. </a:t>
            </a:r>
          </a:p>
          <a:p>
            <a:pPr marL="342900" lvl="0" indent="-342900" algn="just"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defRPr/>
            </a:pPr>
            <a:endParaRPr lang="es-ES" sz="1800" b="0" u="none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ＭＳ Ｐゴシック"/>
            </a:endParaRPr>
          </a:p>
          <a:p>
            <a:pPr marL="342900" lvl="0" indent="-342900" algn="just"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defRPr/>
            </a:pPr>
            <a:r>
              <a:rPr lang="es-ES" sz="1800" b="0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La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efectividad de estas medidas es difícil de valorar debido a la falta de datos para hacer un seguimiento de la desigualdad en tiempo real, y con un nivel de granularidad suficiente.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9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t d'imatges per a &quot;mobile technology big data&quot;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9" t="187" r="9107" b="644"/>
          <a:stretch/>
        </p:blipFill>
        <p:spPr bwMode="auto">
          <a:xfrm>
            <a:off x="-12032" y="1094867"/>
            <a:ext cx="2995864" cy="52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Objetivos del proyecto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14D1AF0-13A0-4022-8928-4A0B8CEB098C}"/>
              </a:ext>
            </a:extLst>
          </p:cNvPr>
          <p:cNvSpPr txBox="1">
            <a:spLocks/>
          </p:cNvSpPr>
          <p:nvPr/>
        </p:nvSpPr>
        <p:spPr>
          <a:xfrm flipH="1">
            <a:off x="0" y="1094867"/>
            <a:ext cx="2983832" cy="5253444"/>
          </a:xfrm>
          <a:prstGeom prst="rect">
            <a:avLst/>
          </a:prstGeom>
          <a:gradFill flip="none" rotWithShape="1">
            <a:gsLst>
              <a:gs pos="18000">
                <a:srgbClr val="009AD8">
                  <a:alpha val="8000"/>
                </a:srgbClr>
              </a:gs>
              <a:gs pos="87000">
                <a:srgbClr val="4ABDF0">
                  <a:alpha val="52000"/>
                </a:srgbClr>
              </a:gs>
              <a:gs pos="71000">
                <a:srgbClr val="4ABDF0">
                  <a:alpha val="47000"/>
                </a:srgbClr>
              </a:gs>
              <a:gs pos="100000">
                <a:srgbClr val="4ABDF0">
                  <a:alpha val="94000"/>
                </a:srgb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prstClr val="white">
                    <a:alpha val="0"/>
                  </a:prst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3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/>
                <a:cs typeface="+mn-cs"/>
              </a:rPr>
              <a:t>.</a:t>
            </a:r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22E178F6-9272-4DBD-8F23-90B92F547CFE}"/>
              </a:ext>
            </a:extLst>
          </p:cNvPr>
          <p:cNvCxnSpPr>
            <a:cxnSpLocks/>
          </p:cNvCxnSpPr>
          <p:nvPr/>
        </p:nvCxnSpPr>
        <p:spPr>
          <a:xfrm>
            <a:off x="372429" y="-15609"/>
            <a:ext cx="0" cy="6873609"/>
          </a:xfrm>
          <a:prstGeom prst="line">
            <a:avLst/>
          </a:prstGeom>
          <a:noFill/>
          <a:ln w="6350" cap="rnd" cmpd="sng" algn="ctr">
            <a:solidFill>
              <a:srgbClr val="4ABDF0"/>
            </a:solidFill>
            <a:prstDash val="solid"/>
            <a:round/>
          </a:ln>
          <a:effectLst/>
        </p:spPr>
      </p:cxnSp>
      <p:sp>
        <p:nvSpPr>
          <p:cNvPr id="5" name="Text Placeholder 208">
            <a:extLst>
              <a:ext uri="{FF2B5EF4-FFF2-40B4-BE49-F238E27FC236}">
                <a16:creationId xmlns:a16="http://schemas.microsoft.com/office/drawing/2014/main" id="{D7F30F44-3106-4DCF-BF14-820463ACBA08}"/>
              </a:ext>
            </a:extLst>
          </p:cNvPr>
          <p:cNvSpPr txBox="1">
            <a:spLocks/>
          </p:cNvSpPr>
          <p:nvPr/>
        </p:nvSpPr>
        <p:spPr>
          <a:xfrm>
            <a:off x="3281619" y="1097773"/>
            <a:ext cx="579600" cy="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4ABDF0"/>
            </a:solidFill>
          </a:ln>
        </p:spPr>
        <p:txBody>
          <a:bodyPr wrap="non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bg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.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Corchetes 5"/>
          <p:cNvSpPr/>
          <p:nvPr/>
        </p:nvSpPr>
        <p:spPr bwMode="auto">
          <a:xfrm rot="16200000">
            <a:off x="4909300" y="-541009"/>
            <a:ext cx="5233235" cy="8505996"/>
          </a:xfrm>
          <a:prstGeom prst="bracketPair">
            <a:avLst>
              <a:gd name="adj" fmla="val 0"/>
            </a:avLst>
          </a:prstGeom>
          <a:noFill/>
          <a:ln w="12700" cap="flat" cmpd="sng" algn="ctr">
            <a:solidFill>
              <a:srgbClr val="4ABD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31DF9B8-8F37-DE44-837D-EB6D4004F53A}"/>
              </a:ext>
            </a:extLst>
          </p:cNvPr>
          <p:cNvSpPr txBox="1"/>
          <p:nvPr/>
        </p:nvSpPr>
        <p:spPr>
          <a:xfrm>
            <a:off x="3214171" y="1241171"/>
            <a:ext cx="856474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Desarrollar una nueva metodología para hacer un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seguimiento de la desigualdad salarial utilizando datos bancarios anónimos.</a:t>
            </a:r>
          </a:p>
          <a:p>
            <a:pPr marL="0" lvl="1" algn="just">
              <a:buClr>
                <a:srgbClr val="009AD8"/>
              </a:buClr>
              <a:buSzPct val="75000"/>
              <a:defRPr/>
            </a:pPr>
            <a:endParaRPr lang="es-ES" sz="1800" u="none" dirty="0">
              <a:solidFill>
                <a:srgbClr val="4ABDF0"/>
              </a:solidFill>
              <a:latin typeface="Calibri" pitchFamily="34" charset="0"/>
              <a:ea typeface="ＭＳ Ｐゴシック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Intento pionero en analizar directamente y en alta frecuencia la evolución de la desigualdad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, antes y después de las transferencias del sector público.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endParaRPr lang="es-ES" sz="1800" b="0" u="none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ＭＳ Ｐゴシック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Colaboración público-privada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realizada conjuntamente por un equipo de investigadores de la </a:t>
            </a: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Universidad Pompeu Fabra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, el </a:t>
            </a: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Institute of Political Economy and Governance (IPEG)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 y </a:t>
            </a: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CaixaBank Research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endParaRPr lang="es-ES" sz="1800" b="0" u="none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ＭＳ Ｐゴシック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lang="es-ES" sz="1800" b="0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Vertiente de </a:t>
            </a:r>
            <a:r>
              <a:rPr lang="es-ES" sz="1800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investigación académica </a:t>
            </a:r>
            <a:r>
              <a:rPr lang="es-ES" sz="1800" b="0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y vertiente </a:t>
            </a:r>
            <a:r>
              <a:rPr lang="es-ES" sz="1800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divulgativa: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endParaRPr lang="es-ES" sz="1800" u="none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ＭＳ Ｐゴシック"/>
            </a:endParaRPr>
          </a:p>
          <a:p>
            <a:pPr marL="742950" lvl="2" indent="-285750" algn="just">
              <a:buClr>
                <a:srgbClr val="009AD8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sz="1400" b="0" i="1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Aspachs, O., Durante, R., Graziano, A., Mestres, J., Montalvo, J. G. &amp; Reynal-Querol, M. (2021). Tracking the impact of COVID-19 </a:t>
            </a:r>
            <a:r>
              <a:rPr lang="es-ES" sz="1400" b="0" i="1" u="none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on</a:t>
            </a:r>
            <a:r>
              <a:rPr lang="es-ES" sz="1400" b="0" i="1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 </a:t>
            </a:r>
            <a:r>
              <a:rPr lang="es-ES" sz="1400" b="0" i="1" u="none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economic</a:t>
            </a:r>
            <a:r>
              <a:rPr lang="es-ES" sz="1400" b="0" i="1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 inequality at high frequency. </a:t>
            </a:r>
            <a:r>
              <a:rPr lang="es-ES" sz="1400" i="1" u="none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PloS</a:t>
            </a:r>
            <a:r>
              <a:rPr lang="es-ES" sz="1400" i="1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 one</a:t>
            </a:r>
            <a:r>
              <a:rPr lang="es-ES" sz="1400" b="0" i="1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, 16(3).</a:t>
            </a:r>
          </a:p>
          <a:p>
            <a:pPr marL="742950" lvl="2" indent="-285750" algn="just">
              <a:buClr>
                <a:srgbClr val="009AD8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sz="1400" b="0" i="1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Aspachs, O., Durante, R., Graziano, A., Mestres, J., Montalvo, J. G. &amp; Reynal-Querol, M. (2022). Real-time inequality and the welfare state in motion: evidence from Covid-19 in </a:t>
            </a:r>
            <a:r>
              <a:rPr lang="es-ES" sz="1400" b="0" i="1" u="none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Spain</a:t>
            </a:r>
            <a:r>
              <a:rPr lang="es-ES" sz="1400" b="0" i="1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, </a:t>
            </a:r>
            <a:r>
              <a:rPr lang="es-ES" sz="1400" i="1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Economic Policy</a:t>
            </a:r>
            <a:r>
              <a:rPr lang="es-ES" sz="1400" b="0" i="1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, </a:t>
            </a:r>
            <a:r>
              <a:rPr lang="es-ES" sz="1400" b="0" i="1" u="none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Volume</a:t>
            </a:r>
            <a:r>
              <a:rPr lang="es-ES" sz="1400" b="0" i="1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 37, Issue 109, Pages 165–199. </a:t>
            </a:r>
          </a:p>
          <a:p>
            <a:pPr marL="742950" lvl="2" indent="-285750" algn="just">
              <a:buClr>
                <a:srgbClr val="009AD8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s-ES" sz="1400" b="0" i="1" u="none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ＭＳ Ｐゴシック"/>
            </a:endParaRPr>
          </a:p>
          <a:p>
            <a:pPr marL="742950" lvl="2" indent="-285750" algn="just">
              <a:buClr>
                <a:srgbClr val="009AD8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s-ES" sz="1600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/>
              </a:rPr>
              <a:t>Monitor de desigualdad a tiempo real</a:t>
            </a:r>
            <a:r>
              <a:rPr lang="es-ES" sz="1600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: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  <a:hlinkClick r:id="rId4"/>
              </a:rPr>
              <a:t>https://realtimeeconomics.caixabankresearch.com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742950" lvl="2" indent="-285750" algn="just">
              <a:buClr>
                <a:srgbClr val="009AD8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es-ES" sz="1400" u="none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ＭＳ Ｐゴシック"/>
            </a:endParaRPr>
          </a:p>
          <a:p>
            <a:pPr marL="0" lvl="1" algn="just">
              <a:buClr>
                <a:srgbClr val="009AD8"/>
              </a:buClr>
              <a:buSzPct val="75000"/>
              <a:defRPr/>
            </a:pPr>
            <a:endParaRPr lang="es-ES" sz="1800" u="none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ＭＳ Ｐゴシック"/>
            </a:endParaRPr>
          </a:p>
          <a:p>
            <a:pPr marL="0" lvl="1" algn="just">
              <a:buClr>
                <a:srgbClr val="009AD8"/>
              </a:buClr>
              <a:buSzPct val="75000"/>
              <a:defRPr/>
            </a:pPr>
            <a:endParaRPr lang="es-ES" sz="1400" u="none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ＭＳ Ｐゴシック"/>
            </a:endParaRPr>
          </a:p>
          <a:p>
            <a:pPr marL="0" lvl="1" algn="just">
              <a:buClr>
                <a:srgbClr val="009AD8"/>
              </a:buClr>
              <a:buSzPct val="75000"/>
              <a:defRPr/>
            </a:pPr>
            <a:endParaRPr lang="es-ES" sz="1400" u="none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ＭＳ Ｐゴシック"/>
            </a:endParaRPr>
          </a:p>
          <a:p>
            <a:pPr marL="0" lvl="1" algn="just">
              <a:buClr>
                <a:srgbClr val="009AD8"/>
              </a:buClr>
              <a:buSzPct val="75000"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</a:endParaRPr>
          </a:p>
          <a:p>
            <a:pPr marL="0" lvl="1" algn="just">
              <a:buClr>
                <a:srgbClr val="009AD8"/>
              </a:buClr>
              <a:buSzPct val="75000"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ＭＳ Ｐゴシック" charset="0"/>
              <a:cs typeface="+mn-cs"/>
            </a:endParaRPr>
          </a:p>
          <a:p>
            <a:pPr marL="0" lvl="1" algn="just">
              <a:buClr>
                <a:srgbClr val="009AD8"/>
              </a:buClr>
              <a:buSzPct val="75000"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7048500" y="323850"/>
            <a:ext cx="4658579" cy="390206"/>
          </a:xfrm>
        </p:spPr>
        <p:txBody>
          <a:bodyPr/>
          <a:lstStyle/>
          <a:p>
            <a:r>
              <a:rPr lang="ca-ES" sz="2100" dirty="0"/>
              <a:t>Literatura relacionada y </a:t>
            </a:r>
            <a:r>
              <a:rPr lang="ca-ES" sz="2100" dirty="0" err="1"/>
              <a:t>contribución</a:t>
            </a:r>
            <a:endParaRPr lang="ca-ES" sz="2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2137A-9858-464F-BAF3-7B7590CB11C5}"/>
              </a:ext>
            </a:extLst>
          </p:cNvPr>
          <p:cNvSpPr txBox="1"/>
          <p:nvPr/>
        </p:nvSpPr>
        <p:spPr>
          <a:xfrm>
            <a:off x="728128" y="1360225"/>
            <a:ext cx="10890848" cy="4842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Creciente uso de los datos en tiempo real para hacer un seguimiento de la actividad económica:</a:t>
            </a: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 charset="0"/>
              <a:cs typeface="+mn-cs"/>
            </a:endParaRPr>
          </a:p>
          <a:p>
            <a:pPr marL="581025" marR="0" lvl="1" indent="-261938" algn="just" defTabSz="914400" rtl="0" eaLnBrk="1" fontAlgn="base" latinLnBrk="0" hangingPunct="1">
              <a:lnSpc>
                <a:spcPts val="304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Datos de tarjetas de crédito, nóminas, ofertas de trabajo, transacciones financieras (Chetty et al., 2020)</a:t>
            </a:r>
          </a:p>
          <a:p>
            <a:pPr marL="581025" marR="0" lvl="1" indent="-261938" algn="just" defTabSz="914400" rtl="0" eaLnBrk="1" fontAlgn="base" latinLnBrk="0" hangingPunct="1">
              <a:lnSpc>
                <a:spcPts val="304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Datos de movilidad y horas trabajadas procedentes de los registros de teléfonos móviles (Chen et al., 2020)</a:t>
            </a:r>
          </a:p>
          <a:p>
            <a:pPr marL="581025" marR="0" lvl="1" indent="-261938" algn="just" defTabSz="914400" rtl="0" eaLnBrk="1" fontAlgn="base" latinLnBrk="0" hangingPunct="1">
              <a:lnSpc>
                <a:spcPts val="304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Datos de consumo de electricidad 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Cicala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, 2020)</a:t>
            </a:r>
          </a:p>
          <a:p>
            <a:pPr marL="581025" marR="0" lvl="1" indent="-261938" algn="just" defTabSz="914400" rtl="0" eaLnBrk="1" fontAlgn="base" latinLnBrk="0" hangingPunct="1">
              <a:lnSpc>
                <a:spcPts val="304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Wingdings 3" panose="05040102010807070707" pitchFamily="18" charset="2"/>
              <a:buChar char=""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 charset="0"/>
              <a:cs typeface="+mn-cs"/>
            </a:endParaRPr>
          </a:p>
          <a:p>
            <a:pPr marL="319087" marR="0" lvl="0" indent="-457200" algn="just" defTabSz="914400" rtl="0" eaLnBrk="1" fontAlgn="base" latinLnBrk="0" hangingPunct="1">
              <a:lnSpc>
                <a:spcPts val="304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100000"/>
              <a:buFont typeface="+mj-lt"/>
              <a:buAutoNum type="arabicPeriod" startAt="2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Medir desigualdad utilizando encuestas en tiempo real 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Bick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-Blandin, 2020; Adams-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Prassl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 et al., 2020, </a:t>
            </a:r>
            <a:r>
              <a:rPr lang="es-ES" sz="1800" u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ＭＳ Ｐゴシック" charset="0"/>
              </a:rPr>
              <a:t>Martinez-Bravo Y Sanz, 2021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)     </a:t>
            </a:r>
          </a:p>
          <a:p>
            <a:pPr marL="319087" marR="0" lvl="0" indent="-457200" algn="just" defTabSz="914400" rtl="0" eaLnBrk="1" fontAlgn="base" latinLnBrk="0" hangingPunct="1">
              <a:lnSpc>
                <a:spcPts val="304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100000"/>
              <a:buFont typeface="+mj-lt"/>
              <a:buAutoNum type="arabicPeriod" startAt="2"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 charset="0"/>
              <a:cs typeface="+mn-cs"/>
            </a:endParaRPr>
          </a:p>
          <a:p>
            <a:pPr marL="319087" marR="0" lvl="0" indent="-457200" algn="just" defTabSz="914400" rtl="0" eaLnBrk="1" fontAlgn="base" latinLnBrk="0" hangingPunct="1">
              <a:lnSpc>
                <a:spcPts val="304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100000"/>
              <a:buFont typeface="+mj-lt"/>
              <a:buAutoNum type="arabicPeriod" startAt="2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Datos bancarios para estudiar la reacción del consumo a cambios en los ingresos (Baker et al. 2020)</a:t>
            </a:r>
          </a:p>
          <a:p>
            <a:pPr marL="319087" marR="0" lvl="0" indent="-457200" algn="just" defTabSz="914400" rtl="0" eaLnBrk="1" fontAlgn="base" latinLnBrk="0" hangingPunct="1">
              <a:lnSpc>
                <a:spcPts val="304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 typeface="+mj-lt"/>
              <a:buAutoNum type="arabicPeriod" startAt="2"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itchFamily="34" charset="0"/>
              <a:ea typeface="ＭＳ Ｐゴシック" charset="0"/>
              <a:cs typeface="+mn-cs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ts val="3040"/>
              </a:lnSpc>
              <a:spcBef>
                <a:spcPct val="0"/>
              </a:spcBef>
              <a:spcAft>
                <a:spcPct val="0"/>
              </a:spcAft>
              <a:buClr>
                <a:srgbClr val="009AD8"/>
              </a:buClr>
              <a:buSzPct val="75000"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Contribución: primer intento de analizar directamente y en alta frecuencia la evolución de la desigualdad, antes y después de las transferencias del sector público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itchFamily="34" charset="0"/>
                <a:ea typeface="ＭＳ Ｐゴシック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051021" y="530784"/>
            <a:ext cx="8667736" cy="214314"/>
          </a:xfrm>
        </p:spPr>
        <p:txBody>
          <a:bodyPr/>
          <a:lstStyle/>
          <a:p>
            <a:r>
              <a:rPr lang="ca-ES" sz="2100" dirty="0" err="1"/>
              <a:t>Datos</a:t>
            </a:r>
            <a:endParaRPr lang="ca-ES" sz="21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13304" y="1084200"/>
            <a:ext cx="11105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u="none" dirty="0" err="1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Salarios</a:t>
            </a:r>
            <a:r>
              <a:rPr lang="ca-ES" sz="200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 </a:t>
            </a:r>
            <a:r>
              <a:rPr lang="ca-ES" sz="2000" u="none" dirty="0" err="1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netos</a:t>
            </a:r>
            <a:r>
              <a:rPr lang="ca-ES" sz="2000" b="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: </a:t>
            </a:r>
            <a:r>
              <a:rPr lang="ca-ES" sz="2000" b="0" u="none" dirty="0" err="1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datos</a:t>
            </a:r>
            <a:r>
              <a:rPr lang="ca-ES" sz="2000" b="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 </a:t>
            </a:r>
            <a:r>
              <a:rPr lang="ca-ES" sz="2000" b="0" u="none" dirty="0" err="1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internos</a:t>
            </a:r>
            <a:r>
              <a:rPr lang="ca-ES" sz="2000" b="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 de CaixaBank vs. </a:t>
            </a:r>
            <a:r>
              <a:rPr lang="ca-ES" sz="2000" b="0" u="none" dirty="0" err="1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Encuesta</a:t>
            </a:r>
            <a:r>
              <a:rPr lang="ca-ES" sz="2000" b="0" u="none" dirty="0">
                <a:solidFill>
                  <a:srgbClr val="009AD8"/>
                </a:solidFill>
                <a:latin typeface="Calibri" pitchFamily="34" charset="0"/>
                <a:ea typeface="ＭＳ Ｐゴシック" charset="0"/>
              </a:rPr>
              <a:t> de estructura salarial 2018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6DD3C52D-20B7-4B2A-9A51-EE7937922898}"/>
              </a:ext>
            </a:extLst>
          </p:cNvPr>
          <p:cNvSpPr txBox="1">
            <a:spLocks/>
          </p:cNvSpPr>
          <p:nvPr/>
        </p:nvSpPr>
        <p:spPr>
          <a:xfrm flipH="1">
            <a:off x="506855" y="1084200"/>
            <a:ext cx="18000" cy="864000"/>
          </a:xfrm>
          <a:prstGeom prst="rect">
            <a:avLst/>
          </a:prstGeom>
          <a:solidFill>
            <a:srgbClr val="4ABDF0"/>
          </a:solidFill>
          <a:ln w="19050">
            <a:solidFill>
              <a:srgbClr val="4ABDF0"/>
            </a:solidFill>
          </a:ln>
        </p:spPr>
        <p:txBody>
          <a:bodyPr wrap="none"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" kern="1200">
                <a:solidFill>
                  <a:schemeClr val="accent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" b="0" u="none">
                <a:solidFill>
                  <a:srgbClr val="4ABDF0">
                    <a:alpha val="0"/>
                  </a:srgbClr>
                </a:solidFill>
                <a:latin typeface="Segoe UI Light"/>
                <a:ea typeface="ＭＳ Ｐゴシック"/>
              </a:rPr>
              <a:t>EJEMPLO DE EPÍGRAFE</a:t>
            </a:r>
            <a:endParaRPr lang="es-ES" b="0" u="none" dirty="0">
              <a:solidFill>
                <a:srgbClr val="4ABDF0">
                  <a:alpha val="0"/>
                </a:srgbClr>
              </a:solidFill>
              <a:latin typeface="Segoe UI Light"/>
              <a:ea typeface="ＭＳ Ｐゴシック"/>
            </a:endParaRPr>
          </a:p>
        </p:txBody>
      </p:sp>
      <p:graphicFrame>
        <p:nvGraphicFramePr>
          <p:cNvPr id="11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87389"/>
              </p:ext>
            </p:extLst>
          </p:nvPr>
        </p:nvGraphicFramePr>
        <p:xfrm>
          <a:off x="7495495" y="1948200"/>
          <a:ext cx="3993515" cy="256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811">
                <a:tc>
                  <a:txBody>
                    <a:bodyPr/>
                    <a:lstStyle/>
                    <a:p>
                      <a:endParaRPr lang="ca-ES" sz="2400" noProof="0" dirty="0"/>
                    </a:p>
                  </a:txBody>
                  <a:tcPr marL="83831" marR="83831" marT="41914" marB="41914" anchor="ctr" anchorCtr="1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solidFill>
                            <a:srgbClr val="009AD8"/>
                          </a:solidFill>
                          <a:latin typeface="Calibri" pitchFamily="34" charset="0"/>
                          <a:cs typeface="Calibri" pitchFamily="34" charset="0"/>
                        </a:rPr>
                        <a:t>EES 2018 (</a:t>
                      </a:r>
                      <a:r>
                        <a:rPr lang="ca-ES" sz="1800" noProof="0" dirty="0" err="1">
                          <a:solidFill>
                            <a:srgbClr val="009AD8"/>
                          </a:solidFill>
                          <a:latin typeface="Calibri" pitchFamily="34" charset="0"/>
                          <a:cs typeface="Calibri" pitchFamily="34" charset="0"/>
                        </a:rPr>
                        <a:t>salario</a:t>
                      </a:r>
                      <a:r>
                        <a:rPr lang="ca-ES" sz="1800" noProof="0" dirty="0">
                          <a:solidFill>
                            <a:srgbClr val="009AD8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ca-ES" sz="1800" noProof="0" dirty="0" err="1">
                          <a:solidFill>
                            <a:srgbClr val="009AD8"/>
                          </a:solidFill>
                          <a:latin typeface="Calibri" pitchFamily="34" charset="0"/>
                          <a:cs typeface="Calibri" pitchFamily="34" charset="0"/>
                        </a:rPr>
                        <a:t>neto</a:t>
                      </a:r>
                      <a:r>
                        <a:rPr lang="ca-ES" sz="1800" noProof="0" dirty="0">
                          <a:solidFill>
                            <a:srgbClr val="009AD8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ca-ES" sz="1800" b="1" noProof="0" dirty="0">
                        <a:solidFill>
                          <a:srgbClr val="009AD8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831" marR="83831" marT="41914" marB="41914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solidFill>
                            <a:srgbClr val="009AD8"/>
                          </a:solidFill>
                          <a:latin typeface="Calibri" panose="020F0502020204030204" pitchFamily="34" charset="0"/>
                        </a:rPr>
                        <a:t>CABK</a:t>
                      </a:r>
                    </a:p>
                  </a:txBody>
                  <a:tcPr marL="83831" marR="83831" marT="41914" marB="41914"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2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P90/P10</a:t>
                      </a:r>
                      <a:endParaRPr lang="ca-ES" sz="18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9013" marR="33004" marT="41914" marB="41914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4.14</a:t>
                      </a:r>
                    </a:p>
                  </a:txBody>
                  <a:tcPr marL="0" marR="396049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4.24</a:t>
                      </a:r>
                    </a:p>
                  </a:txBody>
                  <a:tcPr marL="0" marR="39604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" sz="1800" b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P90/P50</a:t>
                      </a:r>
                      <a:endParaRPr lang="ca-ES" sz="18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9013" marR="33004" marT="41914" marB="41914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1.86</a:t>
                      </a:r>
                    </a:p>
                  </a:txBody>
                  <a:tcPr marL="0" marR="396049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1.88</a:t>
                      </a:r>
                    </a:p>
                  </a:txBody>
                  <a:tcPr marL="0" marR="39604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32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P10/P50</a:t>
                      </a:r>
                      <a:endParaRPr lang="ca-ES" sz="18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9013" marR="33004" marT="41914" marB="41914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0" marR="396049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0" marR="39604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2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P75/P25</a:t>
                      </a:r>
                      <a:endParaRPr lang="ca-ES" sz="18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9013" marR="33004" marT="41914" marB="41914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1.82</a:t>
                      </a:r>
                    </a:p>
                  </a:txBody>
                  <a:tcPr marL="0" marR="396049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0" marR="39604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DD7EDBEE-32F4-4F41-9DE4-130456C15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94" y="1948200"/>
            <a:ext cx="6725026" cy="483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B52E34-4AA3-460A-8C2F-58F5B7ADE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24865" y="481584"/>
            <a:ext cx="8667736" cy="214314"/>
          </a:xfrm>
        </p:spPr>
        <p:txBody>
          <a:bodyPr/>
          <a:lstStyle/>
          <a:p>
            <a:r>
              <a:rPr lang="es-ES" sz="2100" dirty="0"/>
              <a:t>Resultados – Total España</a:t>
            </a:r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12DC4-13E9-4B6E-8CD3-F225BC59A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23" r="1400" b="6311"/>
          <a:stretch/>
        </p:blipFill>
        <p:spPr>
          <a:xfrm>
            <a:off x="85344" y="816864"/>
            <a:ext cx="12021312" cy="5559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FE08E-ACE6-4ADA-BBA8-79DFA7CBE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36800" r="68800" b="51645"/>
          <a:stretch/>
        </p:blipFill>
        <p:spPr>
          <a:xfrm>
            <a:off x="1609965" y="2523744"/>
            <a:ext cx="2279904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94FDEA-E60A-4F2C-8A01-8C11E044C2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24864" y="499004"/>
            <a:ext cx="8667736" cy="214314"/>
          </a:xfrm>
        </p:spPr>
        <p:txBody>
          <a:bodyPr/>
          <a:lstStyle/>
          <a:p>
            <a:r>
              <a:rPr lang="es-ES" sz="2100" dirty="0"/>
              <a:t>Resultados – Inmigrantes</a:t>
            </a:r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A298C-052B-4070-BD3D-2540C9F86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23" r="2000" b="6490"/>
          <a:stretch/>
        </p:blipFill>
        <p:spPr>
          <a:xfrm>
            <a:off x="134112" y="811636"/>
            <a:ext cx="1194816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7A75CC-D37D-4A38-BDD8-4C7B53C584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D875F-047E-4D10-AE29-830A249E1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2" r="1200" b="5956"/>
          <a:stretch/>
        </p:blipFill>
        <p:spPr>
          <a:xfrm>
            <a:off x="73152" y="844279"/>
            <a:ext cx="12045696" cy="5687482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85616E4-8051-4EB2-96A3-17F66886B509}"/>
              </a:ext>
            </a:extLst>
          </p:cNvPr>
          <p:cNvSpPr txBox="1">
            <a:spLocks/>
          </p:cNvSpPr>
          <p:nvPr/>
        </p:nvSpPr>
        <p:spPr>
          <a:xfrm>
            <a:off x="3124864" y="499004"/>
            <a:ext cx="8667736" cy="214314"/>
          </a:xfrm>
          <a:prstGeom prst="rect">
            <a:avLst/>
          </a:prstGeom>
        </p:spPr>
        <p:txBody>
          <a:bodyPr anchor="b" anchorCtr="0"/>
          <a:lstStyle>
            <a:lvl1pPr marL="342900" indent="-342900" algn="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1800" b="1" kern="1200">
                <a:solidFill>
                  <a:srgbClr val="748D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s-ES" sz="2100" u="none" dirty="0"/>
              <a:t>Resultados – Jóvenes</a:t>
            </a:r>
            <a:endParaRPr lang="en-US" sz="2100" u="none" dirty="0"/>
          </a:p>
        </p:txBody>
      </p:sp>
    </p:spTree>
    <p:extLst>
      <p:ext uri="{BB962C8B-B14F-4D97-AF65-F5344CB8AC3E}">
        <p14:creationId xmlns:p14="http://schemas.microsoft.com/office/powerpoint/2010/main" val="22653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431D9-8105-4B4E-823A-40F3094BD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45" r="1600" b="5956"/>
          <a:stretch/>
        </p:blipFill>
        <p:spPr>
          <a:xfrm>
            <a:off x="85344" y="829056"/>
            <a:ext cx="11996928" cy="5596128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1BADF55-A56C-48C5-AD88-193FA83FC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24864" y="499004"/>
            <a:ext cx="8667736" cy="214314"/>
          </a:xfrm>
        </p:spPr>
        <p:txBody>
          <a:bodyPr/>
          <a:lstStyle/>
          <a:p>
            <a:r>
              <a:rPr lang="es-ES" sz="2100" dirty="0"/>
              <a:t>Resultados – CC.AA.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911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ixaBank_16:9_por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u="none" smtClean="0">
            <a:latin typeface="+mj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0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CaixaBank">
      <a:dk1>
        <a:sysClr val="windowText" lastClr="000000"/>
      </a:dk1>
      <a:lt1>
        <a:sysClr val="window" lastClr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CaixaBank_16:9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aixaBank_16:9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aixaBank_16:9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aixaBank_16:9_por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aixaBank_16:9_por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u="none" smtClean="0">
            <a:latin typeface="+mj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0_CaixaBank_16:9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CaixaBank_linia baix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2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u="none" smtClean="0">
            <a:latin typeface="Calibri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ABK">
    <a:dk1>
      <a:srgbClr val="000000"/>
    </a:dk1>
    <a:lt1>
      <a:srgbClr val="FFFFFF"/>
    </a:lt1>
    <a:dk2>
      <a:srgbClr val="000000"/>
    </a:dk2>
    <a:lt2>
      <a:srgbClr val="808080"/>
    </a:lt2>
    <a:accent1>
      <a:srgbClr val="009AD8"/>
    </a:accent1>
    <a:accent2>
      <a:srgbClr val="CEEDFE"/>
    </a:accent2>
    <a:accent3>
      <a:srgbClr val="D8D8D8"/>
    </a:accent3>
    <a:accent4>
      <a:srgbClr val="7F7F7F"/>
    </a:accent4>
    <a:accent5>
      <a:srgbClr val="C3E3FD"/>
    </a:accent5>
    <a:accent6>
      <a:srgbClr val="BFBFBF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PlantillaCaixaBank_ESP_SIN LOGOS</Template>
  <TotalTime>47792</TotalTime>
  <Words>1161</Words>
  <Application>Microsoft Office PowerPoint</Application>
  <PresentationFormat>Widescreen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17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La Caixa Frutiger 65 Bold</vt:lpstr>
      <vt:lpstr>Myriad Pro</vt:lpstr>
      <vt:lpstr>Poppins SemiBold</vt:lpstr>
      <vt:lpstr>Segoe UI</vt:lpstr>
      <vt:lpstr>Segoe UI Light</vt:lpstr>
      <vt:lpstr>Segoe UI Semibold</vt:lpstr>
      <vt:lpstr>Wingdings</vt:lpstr>
      <vt:lpstr>Wingdings 3</vt:lpstr>
      <vt:lpstr>CaixaBank_16:9_portada</vt:lpstr>
      <vt:lpstr>4_Office Theme</vt:lpstr>
      <vt:lpstr>9_CaixaBank_16:9_linia baixa</vt:lpstr>
      <vt:lpstr>1_CaixaBank_16:9_linia baixa</vt:lpstr>
      <vt:lpstr>3_CaixaBank_16:9_linia baixa</vt:lpstr>
      <vt:lpstr>1_CaixaBank_16:9_portada</vt:lpstr>
      <vt:lpstr>2_CaixaBank_16:9_portada</vt:lpstr>
      <vt:lpstr>10_CaixaBank_16:9_linia baixa</vt:lpstr>
      <vt:lpstr>11_CaixaBank_linia baixa</vt:lpstr>
      <vt:lpstr>Office Theme</vt:lpstr>
      <vt:lpstr>12_CaixaBank_linia baixa</vt:lpstr>
      <vt:lpstr>20_CaixaBank_linia baixa</vt:lpstr>
      <vt:lpstr>13_CaixaBank_linia baixa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Criteria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JSG</dc:creator>
  <cp:lastModifiedBy>JOSEP MESTRES DOMENECH</cp:lastModifiedBy>
  <cp:revision>2966</cp:revision>
  <cp:lastPrinted>2018-06-18T09:11:01Z</cp:lastPrinted>
  <dcterms:created xsi:type="dcterms:W3CDTF">2011-07-11T07:41:20Z</dcterms:created>
  <dcterms:modified xsi:type="dcterms:W3CDTF">2022-11-22T14:53:01Z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c2c11c9e-624c-4a75-9f78-0989052ff6ea_Enabled">
    <vt:lpwstr>true</vt:lpwstr>
  </property>
  <property fmtid="{D5CDD505-2E9C-101B-9397-08002B2CF9AE}" pid="4" name="MSIP_Label_c2c11c9e-624c-4a75-9f78-0989052ff6ea_SetDate">
    <vt:lpwstr>2022-03-02T16:59:38Z</vt:lpwstr>
  </property>
  <property fmtid="{D5CDD505-2E9C-101B-9397-08002B2CF9AE}" pid="5" name="MSIP_Label_c2c11c9e-624c-4a75-9f78-0989052ff6ea_Method">
    <vt:lpwstr>Standard</vt:lpwstr>
  </property>
  <property fmtid="{D5CDD505-2E9C-101B-9397-08002B2CF9AE}" pid="6" name="MSIP_Label_c2c11c9e-624c-4a75-9f78-0989052ff6ea_Name">
    <vt:lpwstr>c2c11c9e-624c-4a75-9f78-0989052ff6ea</vt:lpwstr>
  </property>
  <property fmtid="{D5CDD505-2E9C-101B-9397-08002B2CF9AE}" pid="7" name="MSIP_Label_c2c11c9e-624c-4a75-9f78-0989052ff6ea_SiteId">
    <vt:lpwstr>5df31d35-3ba9-481e-a3c8-ff9be3ee783b</vt:lpwstr>
  </property>
  <property fmtid="{D5CDD505-2E9C-101B-9397-08002B2CF9AE}" pid="8" name="MSIP_Label_c2c11c9e-624c-4a75-9f78-0989052ff6ea_ActionId">
    <vt:lpwstr>9673affa-862d-4fd9-97e8-9cfb812703c1</vt:lpwstr>
  </property>
  <property fmtid="{D5CDD505-2E9C-101B-9397-08002B2CF9AE}" pid="9" name="MSIP_Label_c2c11c9e-624c-4a75-9f78-0989052ff6ea_ContentBits">
    <vt:lpwstr>0</vt:lpwstr>
  </property>
</Properties>
</file>